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8" r:id="rId3"/>
    <p:sldId id="263" r:id="rId4"/>
    <p:sldId id="259" r:id="rId5"/>
    <p:sldId id="260" r:id="rId6"/>
    <p:sldId id="266" r:id="rId7"/>
    <p:sldId id="267" r:id="rId8"/>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BAA8B9-9998-41A1-9EEB-0443E7913F77}" v="6" dt="2026-03-16T10:56:45.81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45" autoAdjust="0"/>
  </p:normalViewPr>
  <p:slideViewPr>
    <p:cSldViewPr>
      <p:cViewPr varScale="1">
        <p:scale>
          <a:sx n="82" d="100"/>
          <a:sy n="82" d="100"/>
        </p:scale>
        <p:origin x="2058"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ia Mary Anne Clarke" userId="136cba86-f58f-4436-8ef5-a7295c0e0127" providerId="ADAL" clId="{3DAA689C-C8AA-4672-9E14-87B3905929D8}"/>
    <pc:docChg chg="custSel modSld">
      <pc:chgData name="Georgia Mary Anne Clarke" userId="136cba86-f58f-4436-8ef5-a7295c0e0127" providerId="ADAL" clId="{3DAA689C-C8AA-4672-9E14-87B3905929D8}" dt="2026-03-16T10:56:26.177" v="3" actId="20577"/>
      <pc:docMkLst>
        <pc:docMk/>
      </pc:docMkLst>
      <pc:sldChg chg="modSp mod">
        <pc:chgData name="Georgia Mary Anne Clarke" userId="136cba86-f58f-4436-8ef5-a7295c0e0127" providerId="ADAL" clId="{3DAA689C-C8AA-4672-9E14-87B3905929D8}" dt="2026-03-16T10:53:11.340" v="1" actId="313"/>
        <pc:sldMkLst>
          <pc:docMk/>
          <pc:sldMk cId="0" sldId="258"/>
        </pc:sldMkLst>
        <pc:spChg chg="mod">
          <ac:chgData name="Georgia Mary Anne Clarke" userId="136cba86-f58f-4436-8ef5-a7295c0e0127" providerId="ADAL" clId="{3DAA689C-C8AA-4672-9E14-87B3905929D8}" dt="2026-03-16T10:53:11.340" v="1" actId="313"/>
          <ac:spMkLst>
            <pc:docMk/>
            <pc:sldMk cId="0" sldId="258"/>
            <ac:spMk id="31" creationId="{149F919E-DB90-95D9-9C27-549E12F78718}"/>
          </ac:spMkLst>
        </pc:spChg>
      </pc:sldChg>
      <pc:sldChg chg="modSp mod">
        <pc:chgData name="Georgia Mary Anne Clarke" userId="136cba86-f58f-4436-8ef5-a7295c0e0127" providerId="ADAL" clId="{3DAA689C-C8AA-4672-9E14-87B3905929D8}" dt="2026-03-16T10:56:26.177" v="3" actId="20577"/>
        <pc:sldMkLst>
          <pc:docMk/>
          <pc:sldMk cId="2729818485" sldId="266"/>
        </pc:sldMkLst>
        <pc:spChg chg="mod">
          <ac:chgData name="Georgia Mary Anne Clarke" userId="136cba86-f58f-4436-8ef5-a7295c0e0127" providerId="ADAL" clId="{3DAA689C-C8AA-4672-9E14-87B3905929D8}" dt="2026-03-16T10:56:26.177" v="3" actId="20577"/>
          <ac:spMkLst>
            <pc:docMk/>
            <pc:sldMk cId="2729818485" sldId="266"/>
            <ac:spMk id="9" creationId="{8AD74CCA-22EB-6D54-2379-1FFE4A2E8C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9476A06A-7493-4EE9-9123-9904306ED443}" type="datetimeFigureOut">
              <a:rPr lang="en-GB" smtClean="0"/>
              <a:t>16/03/2026</a:t>
            </a:fld>
            <a:endParaRPr lang="en-GB"/>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F67A9561-7767-4CEB-B976-D988B15D794D}" type="slidenum">
              <a:rPr lang="en-GB" smtClean="0"/>
              <a:t>‹#›</a:t>
            </a:fld>
            <a:endParaRPr lang="en-GB"/>
          </a:p>
        </p:txBody>
      </p:sp>
    </p:spTree>
    <p:extLst>
      <p:ext uri="{BB962C8B-B14F-4D97-AF65-F5344CB8AC3E}">
        <p14:creationId xmlns:p14="http://schemas.microsoft.com/office/powerpoint/2010/main" val="3298776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Strategic position is Eastern link, Berwick Bank windfarm, Branxton Substation </a:t>
            </a:r>
          </a:p>
        </p:txBody>
      </p:sp>
      <p:sp>
        <p:nvSpPr>
          <p:cNvPr id="4" name="Slide Number Placeholder 3"/>
          <p:cNvSpPr>
            <a:spLocks noGrp="1"/>
          </p:cNvSpPr>
          <p:nvPr>
            <p:ph type="sldNum" sz="quarter" idx="5"/>
          </p:nvPr>
        </p:nvSpPr>
        <p:spPr/>
        <p:txBody>
          <a:bodyPr/>
          <a:lstStyle/>
          <a:p>
            <a:fld id="{F67A9561-7767-4CEB-B976-D988B15D794D}" type="slidenum">
              <a:rPr lang="en-GB" smtClean="0"/>
              <a:t>2</a:t>
            </a:fld>
            <a:endParaRPr lang="en-GB"/>
          </a:p>
        </p:txBody>
      </p:sp>
    </p:spTree>
    <p:extLst>
      <p:ext uri="{BB962C8B-B14F-4D97-AF65-F5344CB8AC3E}">
        <p14:creationId xmlns:p14="http://schemas.microsoft.com/office/powerpoint/2010/main" val="2879835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Image of whole area and all the goings on </a:t>
            </a:r>
          </a:p>
        </p:txBody>
      </p:sp>
      <p:sp>
        <p:nvSpPr>
          <p:cNvPr id="4" name="Slide Number Placeholder 3"/>
          <p:cNvSpPr>
            <a:spLocks noGrp="1"/>
          </p:cNvSpPr>
          <p:nvPr>
            <p:ph type="sldNum" sz="quarter" idx="5"/>
          </p:nvPr>
        </p:nvSpPr>
        <p:spPr/>
        <p:txBody>
          <a:bodyPr/>
          <a:lstStyle/>
          <a:p>
            <a:fld id="{F67A9561-7767-4CEB-B976-D988B15D794D}" type="slidenum">
              <a:rPr lang="en-GB" smtClean="0"/>
              <a:t>3</a:t>
            </a:fld>
            <a:endParaRPr lang="en-GB"/>
          </a:p>
        </p:txBody>
      </p:sp>
    </p:spTree>
    <p:extLst>
      <p:ext uri="{BB962C8B-B14F-4D97-AF65-F5344CB8AC3E}">
        <p14:creationId xmlns:p14="http://schemas.microsoft.com/office/powerpoint/2010/main" val="582253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Change the shape of the boxes so it looks the same as the other one previously redo the table as before as more professional</a:t>
            </a:r>
          </a:p>
        </p:txBody>
      </p:sp>
      <p:sp>
        <p:nvSpPr>
          <p:cNvPr id="4" name="Slide Number Placeholder 3"/>
          <p:cNvSpPr>
            <a:spLocks noGrp="1"/>
          </p:cNvSpPr>
          <p:nvPr>
            <p:ph type="sldNum" sz="quarter" idx="5"/>
          </p:nvPr>
        </p:nvSpPr>
        <p:spPr/>
        <p:txBody>
          <a:bodyPr/>
          <a:lstStyle/>
          <a:p>
            <a:fld id="{F67A9561-7767-4CEB-B976-D988B15D794D}" type="slidenum">
              <a:rPr lang="en-GB" smtClean="0"/>
              <a:t>4</a:t>
            </a:fld>
            <a:endParaRPr lang="en-GB"/>
          </a:p>
        </p:txBody>
      </p:sp>
    </p:spTree>
    <p:extLst>
      <p:ext uri="{BB962C8B-B14F-4D97-AF65-F5344CB8AC3E}">
        <p14:creationId xmlns:p14="http://schemas.microsoft.com/office/powerpoint/2010/main" val="1673472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Make sure boxes are aligned with site location </a:t>
            </a:r>
          </a:p>
        </p:txBody>
      </p:sp>
      <p:sp>
        <p:nvSpPr>
          <p:cNvPr id="4" name="Slide Number Placeholder 3"/>
          <p:cNvSpPr>
            <a:spLocks noGrp="1"/>
          </p:cNvSpPr>
          <p:nvPr>
            <p:ph type="sldNum" sz="quarter" idx="5"/>
          </p:nvPr>
        </p:nvSpPr>
        <p:spPr/>
        <p:txBody>
          <a:bodyPr/>
          <a:lstStyle/>
          <a:p>
            <a:fld id="{F67A9561-7767-4CEB-B976-D988B15D794D}" type="slidenum">
              <a:rPr lang="en-GB" smtClean="0"/>
              <a:t>5</a:t>
            </a:fld>
            <a:endParaRPr lang="en-GB"/>
          </a:p>
        </p:txBody>
      </p:sp>
    </p:spTree>
    <p:extLst>
      <p:ext uri="{BB962C8B-B14F-4D97-AF65-F5344CB8AC3E}">
        <p14:creationId xmlns:p14="http://schemas.microsoft.com/office/powerpoint/2010/main" val="2938631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7A9561-7767-4CEB-B976-D988B15D794D}" type="slidenum">
              <a:rPr lang="en-GB" smtClean="0"/>
              <a:t>6</a:t>
            </a:fld>
            <a:endParaRPr lang="en-GB"/>
          </a:p>
        </p:txBody>
      </p:sp>
    </p:spTree>
    <p:extLst>
      <p:ext uri="{BB962C8B-B14F-4D97-AF65-F5344CB8AC3E}">
        <p14:creationId xmlns:p14="http://schemas.microsoft.com/office/powerpoint/2010/main" val="3017943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Bottom is Broker info only</a:t>
            </a:r>
          </a:p>
        </p:txBody>
      </p:sp>
      <p:sp>
        <p:nvSpPr>
          <p:cNvPr id="4" name="Slide Number Placeholder 3"/>
          <p:cNvSpPr>
            <a:spLocks noGrp="1"/>
          </p:cNvSpPr>
          <p:nvPr>
            <p:ph type="sldNum" sz="quarter" idx="5"/>
          </p:nvPr>
        </p:nvSpPr>
        <p:spPr/>
        <p:txBody>
          <a:bodyPr/>
          <a:lstStyle/>
          <a:p>
            <a:fld id="{F67A9561-7767-4CEB-B976-D988B15D794D}" type="slidenum">
              <a:rPr lang="en-GB" smtClean="0"/>
              <a:t>7</a:t>
            </a:fld>
            <a:endParaRPr lang="en-GB"/>
          </a:p>
        </p:txBody>
      </p:sp>
    </p:spTree>
    <p:extLst>
      <p:ext uri="{BB962C8B-B14F-4D97-AF65-F5344CB8AC3E}">
        <p14:creationId xmlns:p14="http://schemas.microsoft.com/office/powerpoint/2010/main" val="3316656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sz="3200" b="0" i="0">
                <a:solidFill>
                  <a:srgbClr val="343A40"/>
                </a:solidFill>
                <a:latin typeface="Trebuchet MS"/>
                <a:cs typeface="Trebuchet MS"/>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3/16/2026</a:t>
            </a:fld>
            <a:endParaRPr lang="en-US"/>
          </a:p>
        </p:txBody>
      </p:sp>
      <p:sp>
        <p:nvSpPr>
          <p:cNvPr id="6" name="Holder 6"/>
          <p:cNvSpPr>
            <a:spLocks noGrp="1"/>
          </p:cNvSpPr>
          <p:nvPr>
            <p:ph type="sldNum" sz="quarter" idx="7"/>
          </p:nvPr>
        </p:nvSpPr>
        <p:spPr/>
        <p:txBody>
          <a:bodyPr lIns="0" tIns="0" rIns="0" bIns="0"/>
          <a:lstStyle>
            <a:lvl1pPr>
              <a:defRPr sz="800" b="0" i="0">
                <a:solidFill>
                  <a:srgbClr val="465157"/>
                </a:solidFill>
                <a:latin typeface="Calibri"/>
                <a:cs typeface="Calibri"/>
              </a:defRPr>
            </a:lvl1pPr>
          </a:lstStyle>
          <a:p>
            <a:pPr marL="38100">
              <a:lnSpc>
                <a:spcPct val="100000"/>
              </a:lnSpc>
              <a:spcBef>
                <a:spcPts val="90"/>
              </a:spcBef>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8502777" cy="7559675"/>
          </a:xfrm>
          <a:prstGeom prst="rect">
            <a:avLst/>
          </a:prstGeom>
        </p:spPr>
      </p:pic>
      <p:sp>
        <p:nvSpPr>
          <p:cNvPr id="17" name="bg object 17"/>
          <p:cNvSpPr/>
          <p:nvPr/>
        </p:nvSpPr>
        <p:spPr>
          <a:xfrm>
            <a:off x="358774" y="3963797"/>
            <a:ext cx="3870325" cy="0"/>
          </a:xfrm>
          <a:custGeom>
            <a:avLst/>
            <a:gdLst/>
            <a:ahLst/>
            <a:cxnLst/>
            <a:rect l="l" t="t" r="r" b="b"/>
            <a:pathLst>
              <a:path w="3870325">
                <a:moveTo>
                  <a:pt x="0" y="0"/>
                </a:moveTo>
                <a:lnTo>
                  <a:pt x="3870325" y="0"/>
                </a:lnTo>
              </a:path>
            </a:pathLst>
          </a:custGeom>
          <a:ln w="3175">
            <a:solidFill>
              <a:srgbClr val="AB9268"/>
            </a:solidFill>
          </a:ln>
        </p:spPr>
        <p:txBody>
          <a:bodyPr wrap="square" lIns="0" tIns="0" rIns="0" bIns="0" rtlCol="0"/>
          <a:lstStyle/>
          <a:p>
            <a:endParaRPr/>
          </a:p>
        </p:txBody>
      </p:sp>
      <p:pic>
        <p:nvPicPr>
          <p:cNvPr id="18" name="bg object 18"/>
          <p:cNvPicPr/>
          <p:nvPr/>
        </p:nvPicPr>
        <p:blipFill>
          <a:blip r:embed="rId3" cstate="print"/>
          <a:stretch>
            <a:fillRect/>
          </a:stretch>
        </p:blipFill>
        <p:spPr>
          <a:xfrm>
            <a:off x="8345932" y="6892696"/>
            <a:ext cx="2141093" cy="465035"/>
          </a:xfrm>
          <a:prstGeom prst="rect">
            <a:avLst/>
          </a:prstGeom>
        </p:spPr>
      </p:pic>
      <p:sp>
        <p:nvSpPr>
          <p:cNvPr id="2" name="Holder 2"/>
          <p:cNvSpPr>
            <a:spLocks noGrp="1"/>
          </p:cNvSpPr>
          <p:nvPr>
            <p:ph type="title"/>
          </p:nvPr>
        </p:nvSpPr>
        <p:spPr/>
        <p:txBody>
          <a:bodyPr lIns="0" tIns="0" rIns="0" bIns="0"/>
          <a:lstStyle>
            <a:lvl1pPr>
              <a:defRPr sz="3200" b="0" i="0">
                <a:solidFill>
                  <a:srgbClr val="343A40"/>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3/16/2026</a:t>
            </a:fld>
            <a:endParaRPr lang="en-US"/>
          </a:p>
        </p:txBody>
      </p:sp>
      <p:sp>
        <p:nvSpPr>
          <p:cNvPr id="6" name="Holder 6"/>
          <p:cNvSpPr>
            <a:spLocks noGrp="1"/>
          </p:cNvSpPr>
          <p:nvPr>
            <p:ph type="sldNum" sz="quarter" idx="7"/>
          </p:nvPr>
        </p:nvSpPr>
        <p:spPr/>
        <p:txBody>
          <a:bodyPr lIns="0" tIns="0" rIns="0" bIns="0"/>
          <a:lstStyle>
            <a:lvl1pPr>
              <a:defRPr sz="800" b="0" i="0">
                <a:solidFill>
                  <a:srgbClr val="465157"/>
                </a:solidFill>
                <a:latin typeface="Calibri"/>
                <a:cs typeface="Calibri"/>
              </a:defRPr>
            </a:lvl1pPr>
          </a:lstStyle>
          <a:p>
            <a:pPr marL="38100">
              <a:lnSpc>
                <a:spcPct val="100000"/>
              </a:lnSpc>
              <a:spcBef>
                <a:spcPts val="90"/>
              </a:spcBef>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343A40"/>
                </a:solidFill>
                <a:latin typeface="Trebuchet MS"/>
                <a:cs typeface="Trebuchet MS"/>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3/16/2026</a:t>
            </a:fld>
            <a:endParaRPr lang="en-US"/>
          </a:p>
        </p:txBody>
      </p:sp>
      <p:sp>
        <p:nvSpPr>
          <p:cNvPr id="7" name="Holder 7"/>
          <p:cNvSpPr>
            <a:spLocks noGrp="1"/>
          </p:cNvSpPr>
          <p:nvPr>
            <p:ph type="sldNum" sz="quarter" idx="7"/>
          </p:nvPr>
        </p:nvSpPr>
        <p:spPr/>
        <p:txBody>
          <a:bodyPr lIns="0" tIns="0" rIns="0" bIns="0"/>
          <a:lstStyle>
            <a:lvl1pPr>
              <a:defRPr sz="800" b="0" i="0">
                <a:solidFill>
                  <a:srgbClr val="465157"/>
                </a:solidFill>
                <a:latin typeface="Calibri"/>
                <a:cs typeface="Calibri"/>
              </a:defRPr>
            </a:lvl1pPr>
          </a:lstStyle>
          <a:p>
            <a:pPr marL="38100">
              <a:lnSpc>
                <a:spcPct val="100000"/>
              </a:lnSpc>
              <a:spcBef>
                <a:spcPts val="90"/>
              </a:spcBef>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343A40"/>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3/16/2026</a:t>
            </a:fld>
            <a:endParaRPr lang="en-US"/>
          </a:p>
        </p:txBody>
      </p:sp>
      <p:sp>
        <p:nvSpPr>
          <p:cNvPr id="5" name="Holder 5"/>
          <p:cNvSpPr>
            <a:spLocks noGrp="1"/>
          </p:cNvSpPr>
          <p:nvPr>
            <p:ph type="sldNum" sz="quarter" idx="7"/>
          </p:nvPr>
        </p:nvSpPr>
        <p:spPr/>
        <p:txBody>
          <a:bodyPr lIns="0" tIns="0" rIns="0" bIns="0"/>
          <a:lstStyle>
            <a:lvl1pPr>
              <a:defRPr sz="800" b="0" i="0">
                <a:solidFill>
                  <a:srgbClr val="465157"/>
                </a:solidFill>
                <a:latin typeface="Calibri"/>
                <a:cs typeface="Calibri"/>
              </a:defRPr>
            </a:lvl1pPr>
          </a:lstStyle>
          <a:p>
            <a:pPr marL="38100">
              <a:lnSpc>
                <a:spcPct val="100000"/>
              </a:lnSpc>
              <a:spcBef>
                <a:spcPts val="90"/>
              </a:spcBef>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3/16/2026</a:t>
            </a:fld>
            <a:endParaRPr lang="en-US"/>
          </a:p>
        </p:txBody>
      </p:sp>
      <p:sp>
        <p:nvSpPr>
          <p:cNvPr id="4" name="Holder 4"/>
          <p:cNvSpPr>
            <a:spLocks noGrp="1"/>
          </p:cNvSpPr>
          <p:nvPr>
            <p:ph type="sldNum" sz="quarter" idx="7"/>
          </p:nvPr>
        </p:nvSpPr>
        <p:spPr/>
        <p:txBody>
          <a:bodyPr lIns="0" tIns="0" rIns="0" bIns="0"/>
          <a:lstStyle>
            <a:lvl1pPr>
              <a:defRPr sz="800" b="0" i="0">
                <a:solidFill>
                  <a:srgbClr val="465157"/>
                </a:solidFill>
                <a:latin typeface="Calibri"/>
                <a:cs typeface="Calibri"/>
              </a:defRPr>
            </a:lvl1pPr>
          </a:lstStyle>
          <a:p>
            <a:pPr marL="38100">
              <a:lnSpc>
                <a:spcPct val="100000"/>
              </a:lnSpc>
              <a:spcBef>
                <a:spcPts val="90"/>
              </a:spcBef>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58775" y="615442"/>
            <a:ext cx="9972675" cy="0"/>
          </a:xfrm>
          <a:custGeom>
            <a:avLst/>
            <a:gdLst/>
            <a:ahLst/>
            <a:cxnLst/>
            <a:rect l="l" t="t" r="r" b="b"/>
            <a:pathLst>
              <a:path w="9972675">
                <a:moveTo>
                  <a:pt x="0" y="0"/>
                </a:moveTo>
                <a:lnTo>
                  <a:pt x="9972675" y="0"/>
                </a:lnTo>
              </a:path>
            </a:pathLst>
          </a:custGeom>
          <a:ln w="3175">
            <a:solidFill>
              <a:srgbClr val="C7CACD"/>
            </a:solidFill>
          </a:ln>
        </p:spPr>
        <p:txBody>
          <a:bodyPr wrap="square" lIns="0" tIns="0" rIns="0" bIns="0" rtlCol="0"/>
          <a:lstStyle/>
          <a:p>
            <a:endParaRPr/>
          </a:p>
        </p:txBody>
      </p:sp>
      <p:sp>
        <p:nvSpPr>
          <p:cNvPr id="2" name="Holder 2"/>
          <p:cNvSpPr>
            <a:spLocks noGrp="1"/>
          </p:cNvSpPr>
          <p:nvPr>
            <p:ph type="title"/>
          </p:nvPr>
        </p:nvSpPr>
        <p:spPr>
          <a:xfrm>
            <a:off x="1263777" y="1502486"/>
            <a:ext cx="2060575" cy="514350"/>
          </a:xfrm>
          <a:prstGeom prst="rect">
            <a:avLst/>
          </a:prstGeom>
        </p:spPr>
        <p:txBody>
          <a:bodyPr wrap="square" lIns="0" tIns="0" rIns="0" bIns="0">
            <a:spAutoFit/>
          </a:bodyPr>
          <a:lstStyle>
            <a:lvl1pPr>
              <a:defRPr sz="3200" b="0" i="0">
                <a:solidFill>
                  <a:srgbClr val="343A40"/>
                </a:solidFill>
                <a:latin typeface="Trebuchet MS"/>
                <a:cs typeface="Trebuchet MS"/>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3/16/2026</a:t>
            </a:fld>
            <a:endParaRPr lang="en-US"/>
          </a:p>
        </p:txBody>
      </p:sp>
      <p:sp>
        <p:nvSpPr>
          <p:cNvPr id="6" name="Holder 6"/>
          <p:cNvSpPr>
            <a:spLocks noGrp="1"/>
          </p:cNvSpPr>
          <p:nvPr>
            <p:ph type="sldNum" sz="quarter" idx="7"/>
          </p:nvPr>
        </p:nvSpPr>
        <p:spPr>
          <a:xfrm>
            <a:off x="320649" y="7094126"/>
            <a:ext cx="138429" cy="154304"/>
          </a:xfrm>
          <a:prstGeom prst="rect">
            <a:avLst/>
          </a:prstGeom>
        </p:spPr>
        <p:txBody>
          <a:bodyPr wrap="square" lIns="0" tIns="0" rIns="0" bIns="0">
            <a:spAutoFit/>
          </a:bodyPr>
          <a:lstStyle>
            <a:lvl1pPr>
              <a:defRPr sz="800" b="0" i="0">
                <a:solidFill>
                  <a:srgbClr val="465157"/>
                </a:solidFill>
                <a:latin typeface="Calibri"/>
                <a:cs typeface="Calibri"/>
              </a:defRPr>
            </a:lvl1pPr>
          </a:lstStyle>
          <a:p>
            <a:pPr marL="38100">
              <a:lnSpc>
                <a:spcPct val="100000"/>
              </a:lnSpc>
              <a:spcBef>
                <a:spcPts val="90"/>
              </a:spcBef>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www.easterngreenlink1.co.uk/"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hyperlink" Target="https://www.berwickbank.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www.spenergynetworks.co.uk/pages/branxton_substation.aspx" TargetMode="External"/><Relationship Id="rId7" Type="http://schemas.openxmlformats.org/officeDocument/2006/relationships/hyperlink" Target="https://modoenergy.com/research/sep-24-negative-price-explainer-marginal-generators-subsidized-nuclear-rego-ro-cfd-contracts-for-difference"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www.berwickbank.com/" TargetMode="External"/><Relationship Id="rId11" Type="http://schemas.openxmlformats.org/officeDocument/2006/relationships/image" Target="../media/image13.jpg"/><Relationship Id="rId5" Type="http://schemas.openxmlformats.org/officeDocument/2006/relationships/image" Target="../media/image9.png"/><Relationship Id="rId10" Type="http://schemas.openxmlformats.org/officeDocument/2006/relationships/image" Target="../media/image12.jpeg"/><Relationship Id="rId4" Type="http://schemas.openxmlformats.org/officeDocument/2006/relationships/hyperlink" Target="https://www.easterngreenlink1.co.uk/" TargetMode="External"/><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3" Type="http://schemas.openxmlformats.org/officeDocument/2006/relationships/image" Target="../media/image14.jp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3.xml"/><Relationship Id="rId16" Type="http://schemas.openxmlformats.org/officeDocument/2006/relationships/image" Target="../media/image27.jpeg"/><Relationship Id="rId1" Type="http://schemas.openxmlformats.org/officeDocument/2006/relationships/slideLayout" Target="../slideLayouts/slideLayout5.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g"/><Relationship Id="rId15" Type="http://schemas.openxmlformats.org/officeDocument/2006/relationships/image" Target="../media/image26.jpg"/><Relationship Id="rId10" Type="http://schemas.openxmlformats.org/officeDocument/2006/relationships/image" Target="../media/image21.jpg"/><Relationship Id="rId4" Type="http://schemas.openxmlformats.org/officeDocument/2006/relationships/image" Target="../media/image15.jpg"/><Relationship Id="rId9" Type="http://schemas.openxmlformats.org/officeDocument/2006/relationships/image" Target="../media/image20.jp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4.jpg"/><Relationship Id="rId4" Type="http://schemas.openxmlformats.org/officeDocument/2006/relationships/image" Target="../media/image29.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0.jpg"/></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mailto:xxx@xxx" TargetMode="Externa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62836" y="1539977"/>
            <a:ext cx="2863215" cy="2278187"/>
          </a:xfrm>
          <a:prstGeom prst="rect">
            <a:avLst/>
          </a:prstGeom>
        </p:spPr>
        <p:txBody>
          <a:bodyPr vert="horz" wrap="square" lIns="0" tIns="61594" rIns="0" bIns="0" rtlCol="0">
            <a:spAutoFit/>
          </a:bodyPr>
          <a:lstStyle/>
          <a:p>
            <a:pPr marL="12700" marR="5080" indent="-2540" algn="ctr">
              <a:lnSpc>
                <a:spcPct val="90000"/>
              </a:lnSpc>
              <a:spcBef>
                <a:spcPts val="484"/>
              </a:spcBef>
            </a:pPr>
            <a:r>
              <a:rPr sz="3200" spc="-65" dirty="0">
                <a:solidFill>
                  <a:srgbClr val="343A40"/>
                </a:solidFill>
                <a:latin typeface="Trebuchet MS"/>
                <a:cs typeface="Trebuchet MS"/>
              </a:rPr>
              <a:t>Opportunity</a:t>
            </a:r>
            <a:r>
              <a:rPr sz="3200" spc="-275" dirty="0">
                <a:solidFill>
                  <a:srgbClr val="343A40"/>
                </a:solidFill>
                <a:latin typeface="Trebuchet MS"/>
                <a:cs typeface="Trebuchet MS"/>
              </a:rPr>
              <a:t> </a:t>
            </a:r>
            <a:r>
              <a:rPr sz="3200" spc="-25" dirty="0">
                <a:solidFill>
                  <a:srgbClr val="343A40"/>
                </a:solidFill>
                <a:latin typeface="Trebuchet MS"/>
                <a:cs typeface="Trebuchet MS"/>
              </a:rPr>
              <a:t>to </a:t>
            </a:r>
            <a:r>
              <a:rPr sz="3200" spc="-100" dirty="0">
                <a:solidFill>
                  <a:srgbClr val="343A40"/>
                </a:solidFill>
                <a:latin typeface="Trebuchet MS"/>
                <a:cs typeface="Trebuchet MS"/>
              </a:rPr>
              <a:t>acquire</a:t>
            </a:r>
            <a:r>
              <a:rPr sz="3200" spc="-325" dirty="0">
                <a:solidFill>
                  <a:srgbClr val="343A40"/>
                </a:solidFill>
                <a:latin typeface="Trebuchet MS"/>
                <a:cs typeface="Trebuchet MS"/>
              </a:rPr>
              <a:t> </a:t>
            </a:r>
            <a:r>
              <a:rPr sz="3200" spc="-45" dirty="0">
                <a:solidFill>
                  <a:srgbClr val="343A40"/>
                </a:solidFill>
                <a:latin typeface="Trebuchet MS"/>
                <a:cs typeface="Trebuchet MS"/>
              </a:rPr>
              <a:t>two</a:t>
            </a:r>
            <a:r>
              <a:rPr sz="3200" spc="-325" dirty="0">
                <a:solidFill>
                  <a:srgbClr val="343A40"/>
                </a:solidFill>
                <a:latin typeface="Trebuchet MS"/>
                <a:cs typeface="Trebuchet MS"/>
              </a:rPr>
              <a:t> </a:t>
            </a:r>
            <a:r>
              <a:rPr sz="3200" spc="-25" dirty="0">
                <a:solidFill>
                  <a:srgbClr val="343A40"/>
                </a:solidFill>
                <a:latin typeface="Trebuchet MS"/>
                <a:cs typeface="Trebuchet MS"/>
              </a:rPr>
              <a:t>RTB </a:t>
            </a:r>
            <a:r>
              <a:rPr sz="3200" spc="280" dirty="0">
                <a:solidFill>
                  <a:srgbClr val="343A40"/>
                </a:solidFill>
                <a:latin typeface="Trebuchet MS"/>
                <a:cs typeface="Trebuchet MS"/>
              </a:rPr>
              <a:t>BESS</a:t>
            </a:r>
            <a:r>
              <a:rPr sz="3200" spc="-365" dirty="0">
                <a:solidFill>
                  <a:srgbClr val="343A40"/>
                </a:solidFill>
                <a:latin typeface="Trebuchet MS"/>
                <a:cs typeface="Trebuchet MS"/>
              </a:rPr>
              <a:t> </a:t>
            </a:r>
            <a:r>
              <a:rPr sz="3200" spc="-10" dirty="0">
                <a:solidFill>
                  <a:srgbClr val="343A40"/>
                </a:solidFill>
                <a:latin typeface="Trebuchet MS"/>
                <a:cs typeface="Trebuchet MS"/>
              </a:rPr>
              <a:t>projects</a:t>
            </a:r>
            <a:r>
              <a:rPr lang="en-GB" sz="3200" spc="-10" dirty="0">
                <a:solidFill>
                  <a:srgbClr val="343A40"/>
                </a:solidFill>
                <a:latin typeface="Trebuchet MS"/>
                <a:cs typeface="Trebuchet MS"/>
              </a:rPr>
              <a:t> totalling 650MW</a:t>
            </a:r>
            <a:endParaRPr sz="3200" dirty="0">
              <a:latin typeface="Trebuchet MS"/>
              <a:cs typeface="Trebuchet MS"/>
            </a:endParaRPr>
          </a:p>
        </p:txBody>
      </p:sp>
      <p:sp>
        <p:nvSpPr>
          <p:cNvPr id="4" name="object 4"/>
          <p:cNvSpPr txBox="1"/>
          <p:nvPr/>
        </p:nvSpPr>
        <p:spPr>
          <a:xfrm>
            <a:off x="1293367" y="4121022"/>
            <a:ext cx="2002155" cy="302262"/>
          </a:xfrm>
          <a:prstGeom prst="rect">
            <a:avLst/>
          </a:prstGeom>
        </p:spPr>
        <p:txBody>
          <a:bodyPr vert="horz" wrap="square" lIns="0" tIns="12700" rIns="0" bIns="0" rtlCol="0">
            <a:spAutoFit/>
          </a:bodyPr>
          <a:lstStyle/>
          <a:p>
            <a:pPr marL="271145" marR="5080" indent="-259079">
              <a:lnSpc>
                <a:spcPct val="110000"/>
              </a:lnSpc>
              <a:spcBef>
                <a:spcPts val="100"/>
              </a:spcBef>
            </a:pPr>
            <a:r>
              <a:rPr sz="1800" spc="-20" dirty="0">
                <a:solidFill>
                  <a:srgbClr val="343A40"/>
                </a:solidFill>
                <a:latin typeface="Calibri"/>
                <a:cs typeface="Calibri"/>
              </a:rPr>
              <a:t>Investor</a:t>
            </a:r>
            <a:r>
              <a:rPr sz="1800" spc="-55" dirty="0">
                <a:solidFill>
                  <a:srgbClr val="343A40"/>
                </a:solidFill>
                <a:latin typeface="Calibri"/>
                <a:cs typeface="Calibri"/>
              </a:rPr>
              <a:t> </a:t>
            </a:r>
            <a:r>
              <a:rPr sz="1800" spc="-10" dirty="0">
                <a:solidFill>
                  <a:srgbClr val="343A40"/>
                </a:solidFill>
                <a:latin typeface="Calibri"/>
                <a:cs typeface="Calibri"/>
              </a:rPr>
              <a:t>Presentation</a:t>
            </a:r>
            <a:endParaRPr sz="1800" dirty="0">
              <a:latin typeface="Calibri"/>
              <a:cs typeface="Calibri"/>
            </a:endParaRPr>
          </a:p>
        </p:txBody>
      </p:sp>
      <p:grpSp>
        <p:nvGrpSpPr>
          <p:cNvPr id="5" name="object 5"/>
          <p:cNvGrpSpPr/>
          <p:nvPr/>
        </p:nvGrpSpPr>
        <p:grpSpPr>
          <a:xfrm>
            <a:off x="4356100" y="0"/>
            <a:ext cx="7543801" cy="7562850"/>
            <a:chOff x="3614293" y="-10543"/>
            <a:chExt cx="6565900" cy="7562850"/>
          </a:xfrm>
        </p:grpSpPr>
        <p:pic>
          <p:nvPicPr>
            <p:cNvPr id="6" name="object 6"/>
            <p:cNvPicPr/>
            <p:nvPr/>
          </p:nvPicPr>
          <p:blipFill>
            <a:blip r:embed="rId2"/>
            <a:srcRect/>
            <a:stretch/>
          </p:blipFill>
          <p:spPr>
            <a:xfrm>
              <a:off x="3614293" y="-10543"/>
              <a:ext cx="6565900" cy="7562850"/>
            </a:xfrm>
            <a:prstGeom prst="rect">
              <a:avLst/>
            </a:prstGeom>
          </p:spPr>
        </p:pic>
        <p:sp>
          <p:nvSpPr>
            <p:cNvPr id="7" name="object 7"/>
            <p:cNvSpPr/>
            <p:nvPr/>
          </p:nvSpPr>
          <p:spPr>
            <a:xfrm>
              <a:off x="7597521" y="2643505"/>
              <a:ext cx="611505" cy="269875"/>
            </a:xfrm>
            <a:custGeom>
              <a:avLst/>
              <a:gdLst/>
              <a:ahLst/>
              <a:cxnLst/>
              <a:rect l="l" t="t" r="r" b="b"/>
              <a:pathLst>
                <a:path w="611504" h="269875">
                  <a:moveTo>
                    <a:pt x="21208" y="0"/>
                  </a:moveTo>
                  <a:lnTo>
                    <a:pt x="0" y="209931"/>
                  </a:lnTo>
                  <a:lnTo>
                    <a:pt x="589787" y="269621"/>
                  </a:lnTo>
                  <a:lnTo>
                    <a:pt x="610997" y="59689"/>
                  </a:lnTo>
                  <a:lnTo>
                    <a:pt x="21208" y="0"/>
                  </a:lnTo>
                  <a:close/>
                </a:path>
              </a:pathLst>
            </a:custGeom>
            <a:solidFill>
              <a:srgbClr val="232B33"/>
            </a:solidFill>
          </p:spPr>
          <p:txBody>
            <a:bodyPr wrap="square" lIns="0" tIns="0" rIns="0" bIns="0" rtlCol="0"/>
            <a:lstStyle/>
            <a:p>
              <a:endParaRPr/>
            </a:p>
          </p:txBody>
        </p:sp>
      </p:grpSp>
      <p:pic>
        <p:nvPicPr>
          <p:cNvPr id="8" name="Picture 7" descr="A logo for a company&#10;&#10;Description automatically generated">
            <a:extLst>
              <a:ext uri="{FF2B5EF4-FFF2-40B4-BE49-F238E27FC236}">
                <a16:creationId xmlns:a16="http://schemas.microsoft.com/office/drawing/2014/main" id="{B2915E51-51C9-02B3-1265-FF6C86BE7F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301" y="200026"/>
            <a:ext cx="685800" cy="685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59480" y="7248430"/>
            <a:ext cx="796290" cy="147955"/>
          </a:xfrm>
          <a:prstGeom prst="rect">
            <a:avLst/>
          </a:prstGeom>
        </p:spPr>
        <p:txBody>
          <a:bodyPr vert="horz" wrap="square" lIns="0" tIns="12700" rIns="0" bIns="0" rtlCol="0">
            <a:spAutoFit/>
          </a:bodyPr>
          <a:lstStyle/>
          <a:p>
            <a:pPr marL="12700">
              <a:lnSpc>
                <a:spcPct val="100000"/>
              </a:lnSpc>
              <a:spcBef>
                <a:spcPts val="100"/>
              </a:spcBef>
            </a:pPr>
            <a:r>
              <a:rPr sz="800" spc="90" dirty="0">
                <a:solidFill>
                  <a:srgbClr val="2C384B"/>
                </a:solidFill>
                <a:latin typeface="Calibri"/>
                <a:cs typeface="Calibri"/>
              </a:rPr>
              <a:t>CONFIDENTIAL</a:t>
            </a:r>
            <a:endParaRPr sz="800" dirty="0">
              <a:latin typeface="Calibri"/>
              <a:cs typeface="Calibri"/>
            </a:endParaRPr>
          </a:p>
        </p:txBody>
      </p:sp>
      <p:sp>
        <p:nvSpPr>
          <p:cNvPr id="3" name="object 3"/>
          <p:cNvSpPr txBox="1"/>
          <p:nvPr/>
        </p:nvSpPr>
        <p:spPr>
          <a:xfrm>
            <a:off x="346049" y="366140"/>
            <a:ext cx="1072336" cy="135935"/>
          </a:xfrm>
          <a:prstGeom prst="rect">
            <a:avLst/>
          </a:prstGeom>
        </p:spPr>
        <p:txBody>
          <a:bodyPr vert="horz" wrap="square" lIns="0" tIns="12700" rIns="0" bIns="0" rtlCol="0">
            <a:spAutoFit/>
          </a:bodyPr>
          <a:lstStyle/>
          <a:p>
            <a:pPr marL="12700">
              <a:lnSpc>
                <a:spcPct val="100000"/>
              </a:lnSpc>
              <a:spcBef>
                <a:spcPts val="100"/>
              </a:spcBef>
            </a:pPr>
            <a:r>
              <a:rPr sz="800" spc="80" dirty="0">
                <a:solidFill>
                  <a:srgbClr val="2C384B"/>
                </a:solidFill>
                <a:latin typeface="Calibri"/>
                <a:cs typeface="Calibri"/>
              </a:rPr>
              <a:t>PROJECT</a:t>
            </a:r>
            <a:r>
              <a:rPr sz="800" spc="85" dirty="0">
                <a:solidFill>
                  <a:srgbClr val="2C384B"/>
                </a:solidFill>
                <a:latin typeface="Calibri"/>
                <a:cs typeface="Calibri"/>
              </a:rPr>
              <a:t> </a:t>
            </a:r>
            <a:r>
              <a:rPr lang="en-GB" sz="800" spc="50" dirty="0">
                <a:solidFill>
                  <a:srgbClr val="2C384B"/>
                </a:solidFill>
                <a:latin typeface="Calibri"/>
                <a:cs typeface="Calibri"/>
              </a:rPr>
              <a:t>BRANXTON</a:t>
            </a:r>
            <a:endParaRPr sz="800" dirty="0">
              <a:latin typeface="Calibri"/>
              <a:cs typeface="Calibri"/>
            </a:endParaRPr>
          </a:p>
        </p:txBody>
      </p:sp>
      <p:sp>
        <p:nvSpPr>
          <p:cNvPr id="5" name="object 5"/>
          <p:cNvSpPr/>
          <p:nvPr/>
        </p:nvSpPr>
        <p:spPr>
          <a:xfrm>
            <a:off x="358775" y="1470787"/>
            <a:ext cx="9972675" cy="0"/>
          </a:xfrm>
          <a:custGeom>
            <a:avLst/>
            <a:gdLst/>
            <a:ahLst/>
            <a:cxnLst/>
            <a:rect l="l" t="t" r="r" b="b"/>
            <a:pathLst>
              <a:path w="9972675">
                <a:moveTo>
                  <a:pt x="0" y="0"/>
                </a:moveTo>
                <a:lnTo>
                  <a:pt x="9972675" y="0"/>
                </a:lnTo>
              </a:path>
            </a:pathLst>
          </a:custGeom>
          <a:ln w="3175">
            <a:solidFill>
              <a:srgbClr val="AB9268"/>
            </a:solidFill>
          </a:ln>
        </p:spPr>
        <p:txBody>
          <a:bodyPr wrap="square" lIns="0" tIns="0" rIns="0" bIns="0" rtlCol="0"/>
          <a:lstStyle/>
          <a:p>
            <a:endParaRPr/>
          </a:p>
        </p:txBody>
      </p:sp>
      <p:sp>
        <p:nvSpPr>
          <p:cNvPr id="6" name="object 6"/>
          <p:cNvSpPr txBox="1"/>
          <p:nvPr/>
        </p:nvSpPr>
        <p:spPr>
          <a:xfrm>
            <a:off x="346049" y="864235"/>
            <a:ext cx="9865258" cy="505267"/>
          </a:xfrm>
          <a:prstGeom prst="rect">
            <a:avLst/>
          </a:prstGeom>
        </p:spPr>
        <p:txBody>
          <a:bodyPr vert="horz" wrap="square" lIns="0" tIns="12700" rIns="0" bIns="0" rtlCol="0">
            <a:spAutoFit/>
          </a:bodyPr>
          <a:lstStyle/>
          <a:p>
            <a:pPr marL="12700" algn="l">
              <a:lnSpc>
                <a:spcPct val="100000"/>
              </a:lnSpc>
              <a:spcBef>
                <a:spcPts val="100"/>
              </a:spcBef>
            </a:pPr>
            <a:r>
              <a:rPr sz="1600" spc="-40" dirty="0">
                <a:solidFill>
                  <a:schemeClr val="tx1">
                    <a:lumMod val="75000"/>
                    <a:lumOff val="25000"/>
                  </a:schemeClr>
                </a:solidFill>
                <a:latin typeface="Trebuchet MS"/>
                <a:cs typeface="Trebuchet MS"/>
              </a:rPr>
              <a:t>Opportunity</a:t>
            </a:r>
            <a:r>
              <a:rPr sz="1600" spc="-185" dirty="0">
                <a:solidFill>
                  <a:schemeClr val="tx1">
                    <a:lumMod val="75000"/>
                    <a:lumOff val="25000"/>
                  </a:schemeClr>
                </a:solidFill>
                <a:latin typeface="Trebuchet MS"/>
                <a:cs typeface="Trebuchet MS"/>
              </a:rPr>
              <a:t> </a:t>
            </a:r>
            <a:r>
              <a:rPr sz="1600" spc="-30" dirty="0">
                <a:solidFill>
                  <a:schemeClr val="tx1">
                    <a:lumMod val="75000"/>
                    <a:lumOff val="25000"/>
                  </a:schemeClr>
                </a:solidFill>
                <a:latin typeface="Trebuchet MS"/>
                <a:cs typeface="Trebuchet MS"/>
              </a:rPr>
              <a:t>to</a:t>
            </a:r>
            <a:r>
              <a:rPr lang="en-GB" sz="1600" spc="-155" dirty="0">
                <a:solidFill>
                  <a:schemeClr val="tx1">
                    <a:lumMod val="75000"/>
                    <a:lumOff val="25000"/>
                  </a:schemeClr>
                </a:solidFill>
                <a:latin typeface="Trebuchet MS"/>
                <a:cs typeface="Trebuchet MS"/>
              </a:rPr>
              <a:t> acquire</a:t>
            </a:r>
            <a:r>
              <a:rPr sz="1600" spc="-180" dirty="0">
                <a:solidFill>
                  <a:schemeClr val="tx1">
                    <a:lumMod val="75000"/>
                    <a:lumOff val="25000"/>
                  </a:schemeClr>
                </a:solidFill>
                <a:latin typeface="Trebuchet MS"/>
                <a:cs typeface="Trebuchet MS"/>
              </a:rPr>
              <a:t> </a:t>
            </a:r>
            <a:r>
              <a:rPr lang="en-GB" sz="1600" spc="-180" dirty="0">
                <a:solidFill>
                  <a:schemeClr val="tx1">
                    <a:lumMod val="75000"/>
                    <a:lumOff val="25000"/>
                  </a:schemeClr>
                </a:solidFill>
                <a:latin typeface="Trebuchet MS"/>
                <a:cs typeface="Trebuchet MS"/>
              </a:rPr>
              <a:t>650MW BESS with </a:t>
            </a:r>
            <a:r>
              <a:rPr lang="en-GB" sz="1600" b="1" spc="-180" dirty="0">
                <a:solidFill>
                  <a:schemeClr val="tx1">
                    <a:lumMod val="75000"/>
                    <a:lumOff val="25000"/>
                  </a:schemeClr>
                </a:solidFill>
                <a:latin typeface="Trebuchet MS"/>
                <a:cs typeface="Trebuchet MS"/>
              </a:rPr>
              <a:t>negative grid  connection </a:t>
            </a:r>
            <a:r>
              <a:rPr lang="en-GB" sz="1600" spc="-180" dirty="0">
                <a:solidFill>
                  <a:schemeClr val="tx1">
                    <a:lumMod val="75000"/>
                    <a:lumOff val="25000"/>
                  </a:schemeClr>
                </a:solidFill>
                <a:latin typeface="Trebuchet MS"/>
                <a:cs typeface="Trebuchet MS"/>
              </a:rPr>
              <a:t>costs </a:t>
            </a:r>
            <a:r>
              <a:rPr lang="en-GB" sz="1600" spc="-10" dirty="0">
                <a:solidFill>
                  <a:schemeClr val="tx1">
                    <a:lumMod val="75000"/>
                    <a:lumOff val="25000"/>
                  </a:schemeClr>
                </a:solidFill>
                <a:latin typeface="Trebuchet MS"/>
                <a:cs typeface="Trebuchet MS"/>
              </a:rPr>
              <a:t>at the most </a:t>
            </a:r>
            <a:r>
              <a:rPr lang="en-GB" sz="1600" b="1" spc="-10" dirty="0">
                <a:solidFill>
                  <a:schemeClr val="tx1">
                    <a:lumMod val="75000"/>
                    <a:lumOff val="25000"/>
                  </a:schemeClr>
                </a:solidFill>
                <a:latin typeface="Trebuchet MS"/>
                <a:cs typeface="Trebuchet MS"/>
              </a:rPr>
              <a:t>strategic</a:t>
            </a:r>
            <a:r>
              <a:rPr lang="en-GB" sz="1600" spc="-10" dirty="0">
                <a:solidFill>
                  <a:schemeClr val="tx1">
                    <a:lumMod val="75000"/>
                    <a:lumOff val="25000"/>
                  </a:schemeClr>
                </a:solidFill>
                <a:latin typeface="Trebuchet MS"/>
                <a:cs typeface="Trebuchet MS"/>
              </a:rPr>
              <a:t> BESS location in GB for </a:t>
            </a:r>
            <a:r>
              <a:rPr lang="en-GB" sz="1600" b="1" spc="-10" dirty="0">
                <a:solidFill>
                  <a:schemeClr val="tx1">
                    <a:lumMod val="75000"/>
                    <a:lumOff val="25000"/>
                  </a:schemeClr>
                </a:solidFill>
                <a:latin typeface="Trebuchet MS"/>
                <a:cs typeface="Trebuchet MS"/>
              </a:rPr>
              <a:t>negative power costs</a:t>
            </a:r>
            <a:r>
              <a:rPr lang="en-GB" sz="1600" spc="-10" dirty="0">
                <a:solidFill>
                  <a:schemeClr val="tx1">
                    <a:lumMod val="75000"/>
                    <a:lumOff val="25000"/>
                  </a:schemeClr>
                </a:solidFill>
                <a:latin typeface="Trebuchet MS"/>
                <a:cs typeface="Trebuchet MS"/>
              </a:rPr>
              <a:t>, with a development pathway to return 100% acquisition capital in 36-48 months</a:t>
            </a:r>
            <a:endParaRPr sz="1600" dirty="0">
              <a:solidFill>
                <a:schemeClr val="tx1">
                  <a:lumMod val="75000"/>
                  <a:lumOff val="25000"/>
                </a:schemeClr>
              </a:solidFill>
              <a:latin typeface="Trebuchet MS"/>
              <a:cs typeface="Trebuchet MS"/>
            </a:endParaRPr>
          </a:p>
        </p:txBody>
      </p:sp>
      <p:sp>
        <p:nvSpPr>
          <p:cNvPr id="7" name="object 7"/>
          <p:cNvSpPr txBox="1"/>
          <p:nvPr/>
        </p:nvSpPr>
        <p:spPr>
          <a:xfrm>
            <a:off x="358026" y="1607689"/>
            <a:ext cx="5045710" cy="949619"/>
          </a:xfrm>
          <a:prstGeom prst="rect">
            <a:avLst/>
          </a:prstGeom>
        </p:spPr>
        <p:txBody>
          <a:bodyPr vert="horz" wrap="square" lIns="0" tIns="13335" rIns="0" bIns="0" rtlCol="0">
            <a:spAutoFit/>
          </a:bodyPr>
          <a:lstStyle/>
          <a:p>
            <a:pPr marL="45085" marR="5080">
              <a:spcBef>
                <a:spcPts val="1005"/>
              </a:spcBef>
            </a:pPr>
            <a:r>
              <a:rPr lang="en-GB" sz="1050" b="1" dirty="0">
                <a:solidFill>
                  <a:srgbClr val="343A40"/>
                </a:solidFill>
                <a:latin typeface="Trebuchet MS"/>
                <a:cs typeface="Trebuchet MS"/>
              </a:rPr>
              <a:t>Transaction </a:t>
            </a:r>
            <a:r>
              <a:rPr lang="en-GB" sz="1050" b="1" spc="-10" dirty="0">
                <a:solidFill>
                  <a:srgbClr val="343A40"/>
                </a:solidFill>
                <a:latin typeface="Trebuchet MS"/>
                <a:cs typeface="Trebuchet MS"/>
              </a:rPr>
              <a:t>Overview</a:t>
            </a:r>
            <a:endParaRPr lang="en-GB" sz="1050" b="1" spc="-10" dirty="0">
              <a:latin typeface="Trebuchet MS"/>
              <a:cs typeface="Trebuchet MS"/>
            </a:endParaRPr>
          </a:p>
          <a:p>
            <a:pPr marL="45085" marR="5080">
              <a:spcBef>
                <a:spcPts val="1005"/>
              </a:spcBef>
            </a:pPr>
            <a:r>
              <a:rPr lang="en-GB" sz="1050" dirty="0">
                <a:solidFill>
                  <a:schemeClr val="tx1"/>
                </a:solidFill>
                <a:highlight>
                  <a:srgbClr val="C0C0C0"/>
                </a:highlight>
                <a:latin typeface="Calibri"/>
                <a:cs typeface="Calibri"/>
              </a:rPr>
              <a:t>XXX (</a:t>
            </a:r>
            <a:r>
              <a:rPr lang="en-GB" sz="1050" spc="-30" dirty="0">
                <a:solidFill>
                  <a:schemeClr val="tx1"/>
                </a:solidFill>
                <a:highlight>
                  <a:srgbClr val="C0C0C0"/>
                </a:highlight>
                <a:latin typeface="Calibri"/>
                <a:cs typeface="Calibri"/>
              </a:rPr>
              <a:t>“xxx</a:t>
            </a:r>
            <a:r>
              <a:rPr sz="1050" spc="-30" dirty="0">
                <a:solidFill>
                  <a:schemeClr val="tx1"/>
                </a:solidFill>
                <a:highlight>
                  <a:srgbClr val="C0C0C0"/>
                </a:highlight>
                <a:latin typeface="Calibri"/>
                <a:cs typeface="Calibri"/>
              </a:rPr>
              <a:t>”)</a:t>
            </a:r>
            <a:r>
              <a:rPr sz="1050" spc="-50" dirty="0">
                <a:solidFill>
                  <a:schemeClr val="tx1"/>
                </a:solidFill>
                <a:highlight>
                  <a:srgbClr val="C0C0C0"/>
                </a:highlight>
                <a:latin typeface="Calibri"/>
                <a:cs typeface="Calibri"/>
              </a:rPr>
              <a:t> </a:t>
            </a:r>
            <a:r>
              <a:rPr sz="1050" dirty="0">
                <a:solidFill>
                  <a:schemeClr val="tx1"/>
                </a:solidFill>
                <a:latin typeface="Calibri"/>
                <a:cs typeface="Calibri"/>
              </a:rPr>
              <a:t>is</a:t>
            </a:r>
            <a:r>
              <a:rPr sz="1050" spc="-15" dirty="0">
                <a:solidFill>
                  <a:schemeClr val="tx1"/>
                </a:solidFill>
                <a:latin typeface="Calibri"/>
                <a:cs typeface="Calibri"/>
              </a:rPr>
              <a:t> </a:t>
            </a:r>
            <a:r>
              <a:rPr sz="1050" dirty="0">
                <a:solidFill>
                  <a:schemeClr val="tx1">
                    <a:lumMod val="75000"/>
                    <a:lumOff val="25000"/>
                  </a:schemeClr>
                </a:solidFill>
                <a:latin typeface="Calibri"/>
                <a:cs typeface="Calibri"/>
              </a:rPr>
              <a:t>working</a:t>
            </a:r>
            <a:r>
              <a:rPr sz="1050" spc="-15" dirty="0">
                <a:solidFill>
                  <a:schemeClr val="tx1">
                    <a:lumMod val="75000"/>
                    <a:lumOff val="25000"/>
                  </a:schemeClr>
                </a:solidFill>
                <a:latin typeface="Calibri"/>
                <a:cs typeface="Calibri"/>
              </a:rPr>
              <a:t> </a:t>
            </a:r>
            <a:r>
              <a:rPr sz="1050" spc="-10" dirty="0">
                <a:solidFill>
                  <a:schemeClr val="tx1">
                    <a:lumMod val="75000"/>
                    <a:lumOff val="25000"/>
                  </a:schemeClr>
                </a:solidFill>
                <a:latin typeface="Calibri"/>
                <a:cs typeface="Calibri"/>
              </a:rPr>
              <a:t>with </a:t>
            </a:r>
            <a:r>
              <a:rPr sz="1050" dirty="0">
                <a:solidFill>
                  <a:schemeClr val="tx1">
                    <a:lumMod val="75000"/>
                    <a:lumOff val="25000"/>
                  </a:schemeClr>
                </a:solidFill>
                <a:latin typeface="Calibri"/>
                <a:cs typeface="Calibri"/>
              </a:rPr>
              <a:t>one</a:t>
            </a:r>
            <a:r>
              <a:rPr sz="1050" spc="-15" dirty="0">
                <a:solidFill>
                  <a:schemeClr val="tx1">
                    <a:lumMod val="75000"/>
                    <a:lumOff val="25000"/>
                  </a:schemeClr>
                </a:solidFill>
                <a:latin typeface="Calibri"/>
                <a:cs typeface="Calibri"/>
              </a:rPr>
              <a:t> </a:t>
            </a:r>
            <a:r>
              <a:rPr sz="1050" spc="-20" dirty="0">
                <a:solidFill>
                  <a:schemeClr val="tx1">
                    <a:lumMod val="75000"/>
                    <a:lumOff val="25000"/>
                  </a:schemeClr>
                </a:solidFill>
                <a:latin typeface="Calibri"/>
                <a:cs typeface="Calibri"/>
              </a:rPr>
              <a:t>of </a:t>
            </a:r>
            <a:r>
              <a:rPr sz="1050" dirty="0">
                <a:solidFill>
                  <a:schemeClr val="tx1">
                    <a:lumMod val="75000"/>
                    <a:lumOff val="25000"/>
                  </a:schemeClr>
                </a:solidFill>
                <a:latin typeface="Calibri"/>
                <a:cs typeface="Calibri"/>
              </a:rPr>
              <a:t>UK’s</a:t>
            </a:r>
            <a:r>
              <a:rPr sz="1050" spc="-25" dirty="0">
                <a:solidFill>
                  <a:schemeClr val="tx1">
                    <a:lumMod val="75000"/>
                    <a:lumOff val="25000"/>
                  </a:schemeClr>
                </a:solidFill>
                <a:latin typeface="Calibri"/>
                <a:cs typeface="Calibri"/>
              </a:rPr>
              <a:t> </a:t>
            </a:r>
            <a:r>
              <a:rPr sz="1050" dirty="0">
                <a:solidFill>
                  <a:schemeClr val="tx1">
                    <a:lumMod val="75000"/>
                    <a:lumOff val="25000"/>
                  </a:schemeClr>
                </a:solidFill>
                <a:latin typeface="Calibri"/>
                <a:cs typeface="Calibri"/>
              </a:rPr>
              <a:t>leading</a:t>
            </a:r>
            <a:r>
              <a:rPr sz="1050" spc="-25" dirty="0">
                <a:solidFill>
                  <a:schemeClr val="tx1">
                    <a:lumMod val="75000"/>
                    <a:lumOff val="25000"/>
                  </a:schemeClr>
                </a:solidFill>
                <a:latin typeface="Calibri"/>
                <a:cs typeface="Calibri"/>
              </a:rPr>
              <a:t> </a:t>
            </a:r>
            <a:r>
              <a:rPr sz="1050" dirty="0">
                <a:solidFill>
                  <a:schemeClr val="tx1">
                    <a:lumMod val="75000"/>
                    <a:lumOff val="25000"/>
                  </a:schemeClr>
                </a:solidFill>
                <a:latin typeface="Calibri"/>
                <a:cs typeface="Calibri"/>
              </a:rPr>
              <a:t>storage</a:t>
            </a:r>
            <a:r>
              <a:rPr sz="1050" spc="-15" dirty="0">
                <a:solidFill>
                  <a:schemeClr val="tx1">
                    <a:lumMod val="75000"/>
                    <a:lumOff val="25000"/>
                  </a:schemeClr>
                </a:solidFill>
                <a:latin typeface="Calibri"/>
                <a:cs typeface="Calibri"/>
              </a:rPr>
              <a:t> </a:t>
            </a:r>
            <a:r>
              <a:rPr sz="1050" spc="-10" dirty="0">
                <a:solidFill>
                  <a:schemeClr val="tx1">
                    <a:lumMod val="75000"/>
                    <a:lumOff val="25000"/>
                  </a:schemeClr>
                </a:solidFill>
                <a:latin typeface="Calibri"/>
                <a:cs typeface="Calibri"/>
              </a:rPr>
              <a:t>developer</a:t>
            </a:r>
            <a:r>
              <a:rPr sz="1050" spc="-25" dirty="0">
                <a:solidFill>
                  <a:schemeClr val="tx1">
                    <a:lumMod val="75000"/>
                    <a:lumOff val="25000"/>
                  </a:schemeClr>
                </a:solidFill>
                <a:latin typeface="Calibri"/>
                <a:cs typeface="Calibri"/>
              </a:rPr>
              <a:t> </a:t>
            </a:r>
            <a:r>
              <a:rPr lang="en-GB" sz="1050" spc="-20" dirty="0">
                <a:solidFill>
                  <a:schemeClr val="tx1">
                    <a:lumMod val="75000"/>
                    <a:lumOff val="25000"/>
                  </a:schemeClr>
                </a:solidFill>
                <a:latin typeface="Calibri"/>
                <a:cs typeface="Calibri"/>
              </a:rPr>
              <a:t>Energy Hub Developments </a:t>
            </a:r>
            <a:r>
              <a:rPr sz="1050" dirty="0">
                <a:solidFill>
                  <a:schemeClr val="tx1">
                    <a:lumMod val="75000"/>
                    <a:lumOff val="25000"/>
                  </a:schemeClr>
                </a:solidFill>
                <a:latin typeface="Calibri"/>
                <a:cs typeface="Calibri"/>
              </a:rPr>
              <a:t>Ltd</a:t>
            </a:r>
            <a:r>
              <a:rPr sz="1050" spc="-20" dirty="0">
                <a:solidFill>
                  <a:schemeClr val="tx1">
                    <a:lumMod val="75000"/>
                    <a:lumOff val="25000"/>
                  </a:schemeClr>
                </a:solidFill>
                <a:latin typeface="Calibri"/>
                <a:cs typeface="Calibri"/>
              </a:rPr>
              <a:t> </a:t>
            </a:r>
            <a:r>
              <a:rPr sz="1050" spc="-10" dirty="0">
                <a:solidFill>
                  <a:schemeClr val="tx1">
                    <a:lumMod val="75000"/>
                    <a:lumOff val="25000"/>
                  </a:schemeClr>
                </a:solidFill>
                <a:latin typeface="Calibri"/>
                <a:cs typeface="Calibri"/>
              </a:rPr>
              <a:t>(“</a:t>
            </a:r>
            <a:r>
              <a:rPr lang="en-GB" sz="1050" spc="-10" dirty="0">
                <a:solidFill>
                  <a:schemeClr val="tx1">
                    <a:lumMod val="75000"/>
                    <a:lumOff val="25000"/>
                  </a:schemeClr>
                </a:solidFill>
                <a:latin typeface="Calibri"/>
                <a:cs typeface="Calibri"/>
              </a:rPr>
              <a:t>EHD</a:t>
            </a:r>
            <a:r>
              <a:rPr sz="1050" spc="-10" dirty="0">
                <a:solidFill>
                  <a:schemeClr val="tx1">
                    <a:lumMod val="75000"/>
                    <a:lumOff val="25000"/>
                  </a:schemeClr>
                </a:solidFill>
                <a:latin typeface="Calibri"/>
                <a:cs typeface="Calibri"/>
              </a:rPr>
              <a:t>”)</a:t>
            </a:r>
            <a:r>
              <a:rPr sz="1050" spc="-55" dirty="0">
                <a:solidFill>
                  <a:schemeClr val="tx1">
                    <a:lumMod val="75000"/>
                    <a:lumOff val="25000"/>
                  </a:schemeClr>
                </a:solidFill>
                <a:latin typeface="Calibri"/>
                <a:cs typeface="Calibri"/>
              </a:rPr>
              <a:t> </a:t>
            </a:r>
            <a:r>
              <a:rPr sz="1050" dirty="0">
                <a:solidFill>
                  <a:schemeClr val="tx1">
                    <a:lumMod val="75000"/>
                    <a:lumOff val="25000"/>
                  </a:schemeClr>
                </a:solidFill>
                <a:latin typeface="Calibri"/>
                <a:cs typeface="Calibri"/>
              </a:rPr>
              <a:t>who</a:t>
            </a:r>
            <a:r>
              <a:rPr sz="1050" spc="-10" dirty="0">
                <a:solidFill>
                  <a:schemeClr val="tx1">
                    <a:lumMod val="75000"/>
                    <a:lumOff val="25000"/>
                  </a:schemeClr>
                </a:solidFill>
                <a:latin typeface="Calibri"/>
                <a:cs typeface="Calibri"/>
              </a:rPr>
              <a:t> </a:t>
            </a:r>
            <a:r>
              <a:rPr sz="1050" dirty="0">
                <a:solidFill>
                  <a:schemeClr val="tx1">
                    <a:lumMod val="75000"/>
                    <a:lumOff val="25000"/>
                  </a:schemeClr>
                </a:solidFill>
                <a:latin typeface="Calibri"/>
                <a:cs typeface="Calibri"/>
              </a:rPr>
              <a:t>is</a:t>
            </a:r>
            <a:r>
              <a:rPr sz="1050" spc="-30" dirty="0">
                <a:solidFill>
                  <a:schemeClr val="tx1">
                    <a:lumMod val="75000"/>
                    <a:lumOff val="25000"/>
                  </a:schemeClr>
                </a:solidFill>
                <a:latin typeface="Calibri"/>
                <a:cs typeface="Calibri"/>
              </a:rPr>
              <a:t> </a:t>
            </a:r>
            <a:r>
              <a:rPr sz="1050" dirty="0">
                <a:solidFill>
                  <a:schemeClr val="tx1">
                    <a:lumMod val="75000"/>
                    <a:lumOff val="25000"/>
                  </a:schemeClr>
                </a:solidFill>
                <a:latin typeface="Calibri"/>
                <a:cs typeface="Calibri"/>
              </a:rPr>
              <a:t>looking</a:t>
            </a:r>
            <a:r>
              <a:rPr sz="1050" spc="-20" dirty="0">
                <a:solidFill>
                  <a:schemeClr val="tx1">
                    <a:lumMod val="75000"/>
                    <a:lumOff val="25000"/>
                  </a:schemeClr>
                </a:solidFill>
                <a:latin typeface="Calibri"/>
                <a:cs typeface="Calibri"/>
              </a:rPr>
              <a:t> </a:t>
            </a:r>
            <a:r>
              <a:rPr sz="1050" dirty="0">
                <a:solidFill>
                  <a:schemeClr val="tx1">
                    <a:lumMod val="75000"/>
                    <a:lumOff val="25000"/>
                  </a:schemeClr>
                </a:solidFill>
                <a:latin typeface="Calibri"/>
                <a:cs typeface="Calibri"/>
              </a:rPr>
              <a:t>to</a:t>
            </a:r>
            <a:r>
              <a:rPr sz="1050" spc="-20" dirty="0">
                <a:solidFill>
                  <a:schemeClr val="tx1">
                    <a:lumMod val="75000"/>
                    <a:lumOff val="25000"/>
                  </a:schemeClr>
                </a:solidFill>
                <a:latin typeface="Calibri"/>
                <a:cs typeface="Calibri"/>
              </a:rPr>
              <a:t> </a:t>
            </a:r>
            <a:r>
              <a:rPr sz="1050" dirty="0">
                <a:solidFill>
                  <a:schemeClr val="tx1">
                    <a:lumMod val="75000"/>
                    <a:lumOff val="25000"/>
                  </a:schemeClr>
                </a:solidFill>
                <a:latin typeface="Calibri"/>
                <a:cs typeface="Calibri"/>
              </a:rPr>
              <a:t>sell</a:t>
            </a:r>
            <a:r>
              <a:rPr sz="1050" spc="-20" dirty="0">
                <a:solidFill>
                  <a:schemeClr val="tx1">
                    <a:lumMod val="75000"/>
                    <a:lumOff val="25000"/>
                  </a:schemeClr>
                </a:solidFill>
                <a:latin typeface="Calibri"/>
                <a:cs typeface="Calibri"/>
              </a:rPr>
              <a:t> </a:t>
            </a:r>
            <a:r>
              <a:rPr sz="1050" dirty="0">
                <a:solidFill>
                  <a:schemeClr val="tx1">
                    <a:lumMod val="75000"/>
                    <a:lumOff val="25000"/>
                  </a:schemeClr>
                </a:solidFill>
                <a:latin typeface="Calibri"/>
                <a:cs typeface="Calibri"/>
              </a:rPr>
              <a:t>100%</a:t>
            </a:r>
            <a:r>
              <a:rPr sz="1050" spc="-35" dirty="0">
                <a:solidFill>
                  <a:schemeClr val="tx1">
                    <a:lumMod val="75000"/>
                    <a:lumOff val="25000"/>
                  </a:schemeClr>
                </a:solidFill>
                <a:latin typeface="Calibri"/>
                <a:cs typeface="Calibri"/>
              </a:rPr>
              <a:t> </a:t>
            </a:r>
            <a:r>
              <a:rPr sz="1050" dirty="0">
                <a:solidFill>
                  <a:schemeClr val="tx1">
                    <a:lumMod val="75000"/>
                    <a:lumOff val="25000"/>
                  </a:schemeClr>
                </a:solidFill>
                <a:latin typeface="Calibri"/>
                <a:cs typeface="Calibri"/>
              </a:rPr>
              <a:t>ownership</a:t>
            </a:r>
            <a:r>
              <a:rPr sz="1050" spc="-20" dirty="0">
                <a:solidFill>
                  <a:schemeClr val="tx1">
                    <a:lumMod val="75000"/>
                    <a:lumOff val="25000"/>
                  </a:schemeClr>
                </a:solidFill>
                <a:latin typeface="Calibri"/>
                <a:cs typeface="Calibri"/>
              </a:rPr>
              <a:t> </a:t>
            </a:r>
            <a:r>
              <a:rPr sz="1050" dirty="0">
                <a:solidFill>
                  <a:schemeClr val="tx1">
                    <a:lumMod val="75000"/>
                    <a:lumOff val="25000"/>
                  </a:schemeClr>
                </a:solidFill>
                <a:latin typeface="Calibri"/>
                <a:cs typeface="Calibri"/>
              </a:rPr>
              <a:t>in</a:t>
            </a:r>
            <a:r>
              <a:rPr sz="1050" spc="-20" dirty="0">
                <a:solidFill>
                  <a:schemeClr val="tx1">
                    <a:lumMod val="75000"/>
                    <a:lumOff val="25000"/>
                  </a:schemeClr>
                </a:solidFill>
                <a:latin typeface="Calibri"/>
                <a:cs typeface="Calibri"/>
              </a:rPr>
              <a:t> </a:t>
            </a:r>
            <a:r>
              <a:rPr sz="1050" spc="-10" dirty="0">
                <a:solidFill>
                  <a:schemeClr val="tx1">
                    <a:lumMod val="75000"/>
                    <a:lumOff val="25000"/>
                  </a:schemeClr>
                </a:solidFill>
                <a:latin typeface="Calibri"/>
                <a:cs typeface="Calibri"/>
              </a:rPr>
              <a:t>two</a:t>
            </a:r>
            <a:r>
              <a:rPr sz="1050" dirty="0">
                <a:solidFill>
                  <a:schemeClr val="tx1">
                    <a:lumMod val="75000"/>
                    <a:lumOff val="25000"/>
                  </a:schemeClr>
                </a:solidFill>
                <a:latin typeface="Calibri"/>
                <a:cs typeface="Calibri"/>
              </a:rPr>
              <a:t> UK</a:t>
            </a:r>
            <a:r>
              <a:rPr sz="1050" spc="-30" dirty="0">
                <a:solidFill>
                  <a:schemeClr val="tx1">
                    <a:lumMod val="75000"/>
                    <a:lumOff val="25000"/>
                  </a:schemeClr>
                </a:solidFill>
                <a:latin typeface="Calibri"/>
                <a:cs typeface="Calibri"/>
              </a:rPr>
              <a:t> </a:t>
            </a:r>
            <a:r>
              <a:rPr sz="1050" spc="-10" dirty="0">
                <a:solidFill>
                  <a:schemeClr val="tx1">
                    <a:lumMod val="75000"/>
                    <a:lumOff val="25000"/>
                  </a:schemeClr>
                </a:solidFill>
                <a:latin typeface="Calibri"/>
                <a:cs typeface="Calibri"/>
              </a:rPr>
              <a:t>ready-</a:t>
            </a:r>
            <a:r>
              <a:rPr sz="1050" spc="-20" dirty="0">
                <a:solidFill>
                  <a:schemeClr val="tx1">
                    <a:lumMod val="75000"/>
                    <a:lumOff val="25000"/>
                  </a:schemeClr>
                </a:solidFill>
                <a:latin typeface="Calibri"/>
                <a:cs typeface="Calibri"/>
              </a:rPr>
              <a:t>to-</a:t>
            </a:r>
            <a:r>
              <a:rPr sz="1050" spc="-10" dirty="0">
                <a:solidFill>
                  <a:schemeClr val="tx1">
                    <a:lumMod val="75000"/>
                    <a:lumOff val="25000"/>
                  </a:schemeClr>
                </a:solidFill>
                <a:latin typeface="Calibri"/>
                <a:cs typeface="Calibri"/>
              </a:rPr>
              <a:t>build </a:t>
            </a:r>
            <a:r>
              <a:rPr sz="1050" spc="-20" dirty="0">
                <a:solidFill>
                  <a:schemeClr val="tx1">
                    <a:lumMod val="75000"/>
                    <a:lumOff val="25000"/>
                  </a:schemeClr>
                </a:solidFill>
                <a:latin typeface="Calibri"/>
                <a:cs typeface="Calibri"/>
              </a:rPr>
              <a:t>(“RTB”)</a:t>
            </a:r>
            <a:r>
              <a:rPr sz="1050" spc="-30" dirty="0">
                <a:solidFill>
                  <a:schemeClr val="tx1">
                    <a:lumMod val="75000"/>
                    <a:lumOff val="25000"/>
                  </a:schemeClr>
                </a:solidFill>
                <a:latin typeface="Calibri"/>
                <a:cs typeface="Calibri"/>
              </a:rPr>
              <a:t> </a:t>
            </a:r>
            <a:r>
              <a:rPr sz="1050" dirty="0">
                <a:solidFill>
                  <a:schemeClr val="tx1">
                    <a:lumMod val="75000"/>
                    <a:lumOff val="25000"/>
                  </a:schemeClr>
                </a:solidFill>
                <a:latin typeface="Calibri"/>
                <a:cs typeface="Calibri"/>
              </a:rPr>
              <a:t>BESS</a:t>
            </a:r>
            <a:r>
              <a:rPr sz="1050" spc="15" dirty="0">
                <a:solidFill>
                  <a:schemeClr val="tx1">
                    <a:lumMod val="75000"/>
                    <a:lumOff val="25000"/>
                  </a:schemeClr>
                </a:solidFill>
                <a:latin typeface="Calibri"/>
                <a:cs typeface="Calibri"/>
              </a:rPr>
              <a:t> </a:t>
            </a:r>
            <a:r>
              <a:rPr sz="1050" spc="-10" dirty="0">
                <a:solidFill>
                  <a:schemeClr val="tx1">
                    <a:lumMod val="75000"/>
                    <a:lumOff val="25000"/>
                  </a:schemeClr>
                </a:solidFill>
                <a:latin typeface="Calibri"/>
                <a:cs typeface="Calibri"/>
              </a:rPr>
              <a:t>assets.</a:t>
            </a:r>
            <a:r>
              <a:rPr sz="1050" spc="-25" dirty="0">
                <a:solidFill>
                  <a:schemeClr val="tx1">
                    <a:lumMod val="75000"/>
                    <a:lumOff val="25000"/>
                  </a:schemeClr>
                </a:solidFill>
                <a:latin typeface="Calibri"/>
                <a:cs typeface="Calibri"/>
              </a:rPr>
              <a:t> </a:t>
            </a:r>
            <a:r>
              <a:rPr sz="1050" dirty="0">
                <a:solidFill>
                  <a:schemeClr val="tx1">
                    <a:lumMod val="75000"/>
                    <a:lumOff val="25000"/>
                  </a:schemeClr>
                </a:solidFill>
                <a:latin typeface="Calibri"/>
                <a:cs typeface="Calibri"/>
              </a:rPr>
              <a:t>The</a:t>
            </a:r>
            <a:r>
              <a:rPr sz="1050" spc="15" dirty="0">
                <a:solidFill>
                  <a:schemeClr val="tx1">
                    <a:lumMod val="75000"/>
                    <a:lumOff val="25000"/>
                  </a:schemeClr>
                </a:solidFill>
                <a:latin typeface="Calibri"/>
                <a:cs typeface="Calibri"/>
              </a:rPr>
              <a:t> </a:t>
            </a:r>
            <a:r>
              <a:rPr sz="1050" spc="-10" dirty="0">
                <a:solidFill>
                  <a:schemeClr val="tx1">
                    <a:lumMod val="75000"/>
                    <a:lumOff val="25000"/>
                  </a:schemeClr>
                </a:solidFill>
                <a:latin typeface="Calibri"/>
                <a:cs typeface="Calibri"/>
              </a:rPr>
              <a:t>rights</a:t>
            </a:r>
            <a:r>
              <a:rPr sz="1050" spc="10" dirty="0">
                <a:solidFill>
                  <a:schemeClr val="tx1">
                    <a:lumMod val="75000"/>
                    <a:lumOff val="25000"/>
                  </a:schemeClr>
                </a:solidFill>
                <a:latin typeface="Calibri"/>
                <a:cs typeface="Calibri"/>
              </a:rPr>
              <a:t> </a:t>
            </a:r>
            <a:r>
              <a:rPr sz="1050" dirty="0">
                <a:solidFill>
                  <a:schemeClr val="tx1">
                    <a:lumMod val="75000"/>
                    <a:lumOff val="25000"/>
                  </a:schemeClr>
                </a:solidFill>
                <a:latin typeface="Calibri"/>
                <a:cs typeface="Calibri"/>
              </a:rPr>
              <a:t>to</a:t>
            </a:r>
            <a:r>
              <a:rPr sz="1050" spc="25" dirty="0">
                <a:solidFill>
                  <a:schemeClr val="tx1">
                    <a:lumMod val="75000"/>
                    <a:lumOff val="25000"/>
                  </a:schemeClr>
                </a:solidFill>
                <a:latin typeface="Calibri"/>
                <a:cs typeface="Calibri"/>
              </a:rPr>
              <a:t> </a:t>
            </a:r>
            <a:r>
              <a:rPr sz="1050" spc="-20" dirty="0">
                <a:solidFill>
                  <a:schemeClr val="tx1">
                    <a:lumMod val="75000"/>
                    <a:lumOff val="25000"/>
                  </a:schemeClr>
                </a:solidFill>
                <a:latin typeface="Calibri"/>
                <a:cs typeface="Calibri"/>
              </a:rPr>
              <a:t>the</a:t>
            </a:r>
            <a:r>
              <a:rPr sz="1050" spc="15" dirty="0">
                <a:solidFill>
                  <a:schemeClr val="tx1">
                    <a:lumMod val="75000"/>
                    <a:lumOff val="25000"/>
                  </a:schemeClr>
                </a:solidFill>
                <a:latin typeface="Calibri"/>
                <a:cs typeface="Calibri"/>
              </a:rPr>
              <a:t> </a:t>
            </a:r>
            <a:r>
              <a:rPr sz="1050" dirty="0">
                <a:solidFill>
                  <a:schemeClr val="tx1">
                    <a:lumMod val="75000"/>
                    <a:lumOff val="25000"/>
                  </a:schemeClr>
                </a:solidFill>
                <a:latin typeface="Calibri"/>
                <a:cs typeface="Calibri"/>
              </a:rPr>
              <a:t>RTB</a:t>
            </a:r>
            <a:r>
              <a:rPr sz="1050" spc="25" dirty="0">
                <a:solidFill>
                  <a:schemeClr val="tx1">
                    <a:lumMod val="75000"/>
                    <a:lumOff val="25000"/>
                  </a:schemeClr>
                </a:solidFill>
                <a:latin typeface="Calibri"/>
                <a:cs typeface="Calibri"/>
              </a:rPr>
              <a:t> </a:t>
            </a:r>
            <a:r>
              <a:rPr sz="1050" dirty="0">
                <a:solidFill>
                  <a:schemeClr val="tx1">
                    <a:lumMod val="75000"/>
                    <a:lumOff val="25000"/>
                  </a:schemeClr>
                </a:solidFill>
                <a:latin typeface="Calibri"/>
                <a:cs typeface="Calibri"/>
              </a:rPr>
              <a:t>BESS</a:t>
            </a:r>
            <a:r>
              <a:rPr sz="1050" spc="10" dirty="0">
                <a:solidFill>
                  <a:schemeClr val="tx1">
                    <a:lumMod val="75000"/>
                    <a:lumOff val="25000"/>
                  </a:schemeClr>
                </a:solidFill>
                <a:latin typeface="Calibri"/>
                <a:cs typeface="Calibri"/>
              </a:rPr>
              <a:t> </a:t>
            </a:r>
            <a:r>
              <a:rPr sz="1050" dirty="0">
                <a:solidFill>
                  <a:schemeClr val="tx1">
                    <a:lumMod val="75000"/>
                    <a:lumOff val="25000"/>
                  </a:schemeClr>
                </a:solidFill>
                <a:latin typeface="Calibri"/>
                <a:cs typeface="Calibri"/>
              </a:rPr>
              <a:t>assets</a:t>
            </a:r>
            <a:r>
              <a:rPr sz="1050" spc="-10" dirty="0">
                <a:solidFill>
                  <a:schemeClr val="tx1">
                    <a:lumMod val="75000"/>
                    <a:lumOff val="25000"/>
                  </a:schemeClr>
                </a:solidFill>
                <a:latin typeface="Calibri"/>
                <a:cs typeface="Calibri"/>
              </a:rPr>
              <a:t> </a:t>
            </a:r>
            <a:r>
              <a:rPr sz="1050" dirty="0">
                <a:solidFill>
                  <a:schemeClr val="tx1">
                    <a:lumMod val="75000"/>
                    <a:lumOff val="25000"/>
                  </a:schemeClr>
                </a:solidFill>
                <a:latin typeface="Calibri"/>
                <a:cs typeface="Calibri"/>
              </a:rPr>
              <a:t>are</a:t>
            </a:r>
            <a:r>
              <a:rPr sz="1050" spc="30" dirty="0">
                <a:solidFill>
                  <a:schemeClr val="tx1">
                    <a:lumMod val="75000"/>
                    <a:lumOff val="25000"/>
                  </a:schemeClr>
                </a:solidFill>
                <a:latin typeface="Calibri"/>
                <a:cs typeface="Calibri"/>
              </a:rPr>
              <a:t> </a:t>
            </a:r>
            <a:r>
              <a:rPr sz="1050" dirty="0">
                <a:solidFill>
                  <a:schemeClr val="tx1">
                    <a:lumMod val="75000"/>
                    <a:lumOff val="25000"/>
                  </a:schemeClr>
                </a:solidFill>
                <a:latin typeface="Calibri"/>
                <a:cs typeface="Calibri"/>
              </a:rPr>
              <a:t>held</a:t>
            </a:r>
            <a:r>
              <a:rPr sz="1050" spc="10" dirty="0">
                <a:solidFill>
                  <a:schemeClr val="tx1">
                    <a:lumMod val="75000"/>
                    <a:lumOff val="25000"/>
                  </a:schemeClr>
                </a:solidFill>
                <a:latin typeface="Calibri"/>
                <a:cs typeface="Calibri"/>
              </a:rPr>
              <a:t> </a:t>
            </a:r>
            <a:r>
              <a:rPr sz="1050" spc="-10" dirty="0">
                <a:solidFill>
                  <a:schemeClr val="tx1">
                    <a:lumMod val="75000"/>
                    <a:lumOff val="25000"/>
                  </a:schemeClr>
                </a:solidFill>
                <a:latin typeface="Calibri"/>
                <a:cs typeface="Calibri"/>
              </a:rPr>
              <a:t>within</a:t>
            </a:r>
            <a:r>
              <a:rPr sz="1050" spc="10" dirty="0">
                <a:solidFill>
                  <a:schemeClr val="tx1">
                    <a:lumMod val="75000"/>
                    <a:lumOff val="25000"/>
                  </a:schemeClr>
                </a:solidFill>
                <a:latin typeface="Calibri"/>
                <a:cs typeface="Calibri"/>
              </a:rPr>
              <a:t> </a:t>
            </a:r>
            <a:r>
              <a:rPr sz="1050" spc="-10" dirty="0">
                <a:solidFill>
                  <a:schemeClr val="tx1">
                    <a:lumMod val="75000"/>
                    <a:lumOff val="25000"/>
                  </a:schemeClr>
                </a:solidFill>
                <a:latin typeface="Calibri"/>
                <a:cs typeface="Calibri"/>
              </a:rPr>
              <a:t>separate</a:t>
            </a:r>
            <a:r>
              <a:rPr sz="1050" spc="5" dirty="0">
                <a:solidFill>
                  <a:schemeClr val="tx1">
                    <a:lumMod val="75000"/>
                    <a:lumOff val="25000"/>
                  </a:schemeClr>
                </a:solidFill>
                <a:latin typeface="Calibri"/>
                <a:cs typeface="Calibri"/>
              </a:rPr>
              <a:t> </a:t>
            </a:r>
            <a:r>
              <a:rPr sz="1050" spc="-10" dirty="0">
                <a:solidFill>
                  <a:schemeClr val="tx1">
                    <a:lumMod val="75000"/>
                    <a:lumOff val="25000"/>
                  </a:schemeClr>
                </a:solidFill>
                <a:latin typeface="Calibri"/>
                <a:cs typeface="Calibri"/>
              </a:rPr>
              <a:t>special </a:t>
            </a:r>
            <a:r>
              <a:rPr sz="1050" dirty="0">
                <a:solidFill>
                  <a:schemeClr val="tx1">
                    <a:lumMod val="75000"/>
                    <a:lumOff val="25000"/>
                  </a:schemeClr>
                </a:solidFill>
                <a:latin typeface="Calibri"/>
                <a:cs typeface="Calibri"/>
              </a:rPr>
              <a:t>purpose</a:t>
            </a:r>
            <a:r>
              <a:rPr sz="1050" spc="-10" dirty="0">
                <a:solidFill>
                  <a:schemeClr val="tx1">
                    <a:lumMod val="75000"/>
                    <a:lumOff val="25000"/>
                  </a:schemeClr>
                </a:solidFill>
                <a:latin typeface="Calibri"/>
                <a:cs typeface="Calibri"/>
              </a:rPr>
              <a:t> </a:t>
            </a:r>
            <a:r>
              <a:rPr sz="1050" dirty="0">
                <a:solidFill>
                  <a:schemeClr val="tx1">
                    <a:lumMod val="75000"/>
                    <a:lumOff val="25000"/>
                  </a:schemeClr>
                </a:solidFill>
                <a:latin typeface="Calibri"/>
                <a:cs typeface="Calibri"/>
              </a:rPr>
              <a:t>vehicles </a:t>
            </a:r>
            <a:r>
              <a:rPr sz="1050" spc="-10" dirty="0">
                <a:solidFill>
                  <a:schemeClr val="tx1">
                    <a:lumMod val="75000"/>
                    <a:lumOff val="25000"/>
                  </a:schemeClr>
                </a:solidFill>
                <a:latin typeface="Calibri"/>
                <a:cs typeface="Calibri"/>
              </a:rPr>
              <a:t>entities</a:t>
            </a:r>
            <a:r>
              <a:rPr sz="1050" spc="5" dirty="0">
                <a:solidFill>
                  <a:schemeClr val="tx1">
                    <a:lumMod val="75000"/>
                    <a:lumOff val="25000"/>
                  </a:schemeClr>
                </a:solidFill>
                <a:latin typeface="Calibri"/>
                <a:cs typeface="Calibri"/>
              </a:rPr>
              <a:t> </a:t>
            </a:r>
            <a:r>
              <a:rPr sz="1050" dirty="0">
                <a:solidFill>
                  <a:schemeClr val="tx1">
                    <a:lumMod val="75000"/>
                    <a:lumOff val="25000"/>
                  </a:schemeClr>
                </a:solidFill>
                <a:latin typeface="Calibri"/>
                <a:cs typeface="Calibri"/>
              </a:rPr>
              <a:t>named</a:t>
            </a:r>
            <a:r>
              <a:rPr sz="1050" spc="15" dirty="0">
                <a:solidFill>
                  <a:schemeClr val="tx1">
                    <a:lumMod val="75000"/>
                    <a:lumOff val="25000"/>
                  </a:schemeClr>
                </a:solidFill>
                <a:latin typeface="Calibri"/>
                <a:cs typeface="Calibri"/>
              </a:rPr>
              <a:t> </a:t>
            </a:r>
            <a:r>
              <a:rPr lang="en-GB" sz="1050" dirty="0">
                <a:solidFill>
                  <a:schemeClr val="tx1">
                    <a:lumMod val="75000"/>
                    <a:lumOff val="25000"/>
                  </a:schemeClr>
                </a:solidFill>
                <a:latin typeface="Calibri"/>
                <a:cs typeface="Calibri"/>
              </a:rPr>
              <a:t>Braxbess Ltd</a:t>
            </a:r>
            <a:r>
              <a:rPr sz="1050" spc="5" dirty="0">
                <a:solidFill>
                  <a:schemeClr val="tx1">
                    <a:lumMod val="75000"/>
                    <a:lumOff val="25000"/>
                  </a:schemeClr>
                </a:solidFill>
                <a:latin typeface="Calibri"/>
                <a:cs typeface="Calibri"/>
              </a:rPr>
              <a:t> </a:t>
            </a:r>
            <a:r>
              <a:rPr sz="1050" dirty="0">
                <a:solidFill>
                  <a:schemeClr val="tx1">
                    <a:lumMod val="75000"/>
                    <a:lumOff val="25000"/>
                  </a:schemeClr>
                </a:solidFill>
                <a:latin typeface="Calibri"/>
                <a:cs typeface="Calibri"/>
              </a:rPr>
              <a:t>(</a:t>
            </a:r>
            <a:r>
              <a:rPr lang="en-GB" sz="1050" dirty="0" err="1">
                <a:solidFill>
                  <a:schemeClr val="tx1">
                    <a:lumMod val="75000"/>
                    <a:lumOff val="25000"/>
                  </a:schemeClr>
                </a:solidFill>
                <a:latin typeface="Calibri"/>
                <a:cs typeface="Calibri"/>
              </a:rPr>
              <a:t>BraxBESS</a:t>
            </a:r>
            <a:r>
              <a:rPr sz="1050" dirty="0">
                <a:solidFill>
                  <a:schemeClr val="tx1">
                    <a:lumMod val="75000"/>
                    <a:lumOff val="25000"/>
                  </a:schemeClr>
                </a:solidFill>
                <a:latin typeface="Calibri"/>
                <a:cs typeface="Calibri"/>
              </a:rPr>
              <a:t>)</a:t>
            </a:r>
            <a:r>
              <a:rPr sz="1050" spc="-10" dirty="0">
                <a:solidFill>
                  <a:schemeClr val="tx1">
                    <a:lumMod val="75000"/>
                    <a:lumOff val="25000"/>
                  </a:schemeClr>
                </a:solidFill>
                <a:latin typeface="Calibri"/>
                <a:cs typeface="Calibri"/>
              </a:rPr>
              <a:t> </a:t>
            </a:r>
            <a:r>
              <a:rPr lang="en-GB" sz="1050" spc="-10" dirty="0">
                <a:solidFill>
                  <a:schemeClr val="tx1">
                    <a:lumMod val="75000"/>
                    <a:lumOff val="25000"/>
                  </a:schemeClr>
                </a:solidFill>
                <a:latin typeface="Calibri"/>
                <a:cs typeface="Calibri"/>
              </a:rPr>
              <a:t>and Innerwick Storage Ltd </a:t>
            </a:r>
            <a:r>
              <a:rPr sz="1050" spc="-10" dirty="0">
                <a:solidFill>
                  <a:schemeClr val="tx1">
                    <a:lumMod val="75000"/>
                    <a:lumOff val="25000"/>
                  </a:schemeClr>
                </a:solidFill>
                <a:latin typeface="Calibri"/>
                <a:cs typeface="Calibri"/>
              </a:rPr>
              <a:t>(“</a:t>
            </a:r>
            <a:r>
              <a:rPr lang="en-GB" sz="1050" spc="-10" dirty="0">
                <a:solidFill>
                  <a:schemeClr val="tx1">
                    <a:lumMod val="75000"/>
                    <a:lumOff val="25000"/>
                  </a:schemeClr>
                </a:solidFill>
                <a:latin typeface="Calibri"/>
                <a:cs typeface="Calibri"/>
              </a:rPr>
              <a:t>Innerwick BESS”)</a:t>
            </a:r>
            <a:r>
              <a:rPr sz="1050" spc="-10" dirty="0">
                <a:solidFill>
                  <a:schemeClr val="tx1">
                    <a:lumMod val="75000"/>
                    <a:lumOff val="25000"/>
                  </a:schemeClr>
                </a:solidFill>
                <a:latin typeface="Calibri"/>
                <a:cs typeface="Calibri"/>
              </a:rPr>
              <a:t>.</a:t>
            </a:r>
            <a:endParaRPr sz="1050" dirty="0">
              <a:solidFill>
                <a:schemeClr val="tx1">
                  <a:lumMod val="75000"/>
                  <a:lumOff val="25000"/>
                </a:schemeClr>
              </a:solidFill>
              <a:latin typeface="Calibri"/>
              <a:cs typeface="Calibri"/>
            </a:endParaRPr>
          </a:p>
        </p:txBody>
      </p:sp>
      <p:sp>
        <p:nvSpPr>
          <p:cNvPr id="12" name="object 12"/>
          <p:cNvSpPr txBox="1"/>
          <p:nvPr/>
        </p:nvSpPr>
        <p:spPr>
          <a:xfrm>
            <a:off x="391485" y="2496488"/>
            <a:ext cx="4842917" cy="1327543"/>
          </a:xfrm>
          <a:prstGeom prst="rect">
            <a:avLst/>
          </a:prstGeom>
        </p:spPr>
        <p:txBody>
          <a:bodyPr vert="horz" wrap="square" lIns="0" tIns="0" rIns="0" bIns="0" rtlCol="0">
            <a:spAutoFit/>
          </a:bodyPr>
          <a:lstStyle/>
          <a:p>
            <a:pPr>
              <a:lnSpc>
                <a:spcPts val="1250"/>
              </a:lnSpc>
            </a:pPr>
            <a:endParaRPr lang="en-GB" sz="1050" dirty="0">
              <a:solidFill>
                <a:schemeClr val="tx1">
                  <a:lumMod val="75000"/>
                  <a:lumOff val="25000"/>
                </a:schemeClr>
              </a:solidFill>
              <a:latin typeface="Calibri"/>
              <a:cs typeface="Calibri"/>
            </a:endParaRPr>
          </a:p>
          <a:p>
            <a:pPr>
              <a:lnSpc>
                <a:spcPts val="1250"/>
              </a:lnSpc>
            </a:pPr>
            <a:r>
              <a:rPr lang="en-GB" sz="1050" dirty="0">
                <a:solidFill>
                  <a:schemeClr val="tx1">
                    <a:lumMod val="75000"/>
                    <a:lumOff val="25000"/>
                  </a:schemeClr>
                </a:solidFill>
                <a:latin typeface="Calibri"/>
                <a:cs typeface="Calibri"/>
              </a:rPr>
              <a:t>EHD is keen to agree an option agreement for the purchase of the sites subject to confirmation of a pre-2029 gate 2 offer.</a:t>
            </a:r>
          </a:p>
          <a:p>
            <a:pPr>
              <a:lnSpc>
                <a:spcPts val="1250"/>
              </a:lnSpc>
            </a:pPr>
            <a:endParaRPr lang="en-GB" sz="1050" dirty="0">
              <a:solidFill>
                <a:schemeClr val="tx1">
                  <a:lumMod val="75000"/>
                  <a:lumOff val="25000"/>
                </a:schemeClr>
              </a:solidFill>
              <a:latin typeface="Calibri"/>
              <a:cs typeface="Calibri"/>
            </a:endParaRPr>
          </a:p>
          <a:p>
            <a:pPr>
              <a:lnSpc>
                <a:spcPts val="1250"/>
              </a:lnSpc>
            </a:pPr>
            <a:r>
              <a:rPr lang="en-GB" sz="1050" dirty="0">
                <a:solidFill>
                  <a:schemeClr val="tx1">
                    <a:lumMod val="75000"/>
                    <a:lumOff val="25000"/>
                  </a:schemeClr>
                </a:solidFill>
                <a:latin typeface="Calibri"/>
                <a:cs typeface="Calibri"/>
              </a:rPr>
              <a:t>EHD is also open to an incentive scheme to continue to develop further projects in the area with potential to develop 330MW+ of onshore wind/PV with neighbouring landowners. </a:t>
            </a:r>
          </a:p>
          <a:p>
            <a:pPr>
              <a:lnSpc>
                <a:spcPts val="1250"/>
              </a:lnSpc>
            </a:pPr>
            <a:endParaRPr lang="en-GB" sz="1050" dirty="0">
              <a:solidFill>
                <a:srgbClr val="1B212D"/>
              </a:solidFill>
              <a:latin typeface="Calibri"/>
              <a:cs typeface="Calibri"/>
            </a:endParaRPr>
          </a:p>
        </p:txBody>
      </p:sp>
      <p:sp>
        <p:nvSpPr>
          <p:cNvPr id="13" name="object 13"/>
          <p:cNvSpPr txBox="1"/>
          <p:nvPr/>
        </p:nvSpPr>
        <p:spPr>
          <a:xfrm>
            <a:off x="320648" y="4341925"/>
            <a:ext cx="5128720" cy="3427220"/>
          </a:xfrm>
          <a:prstGeom prst="rect">
            <a:avLst/>
          </a:prstGeom>
        </p:spPr>
        <p:txBody>
          <a:bodyPr vert="horz" wrap="square" lIns="0" tIns="104775" rIns="0" bIns="0" rtlCol="0">
            <a:spAutoFit/>
          </a:bodyPr>
          <a:lstStyle/>
          <a:p>
            <a:pPr marL="174625" indent="-136525">
              <a:lnSpc>
                <a:spcPct val="100000"/>
              </a:lnSpc>
              <a:spcBef>
                <a:spcPts val="825"/>
              </a:spcBef>
              <a:buClr>
                <a:srgbClr val="AB9268"/>
              </a:buClr>
              <a:buFont typeface="Wingdings"/>
              <a:buChar char=""/>
              <a:tabLst>
                <a:tab pos="174625" algn="l"/>
              </a:tabLst>
            </a:pPr>
            <a:r>
              <a:rPr lang="en-GB" sz="1050" dirty="0">
                <a:solidFill>
                  <a:schemeClr val="tx1">
                    <a:lumMod val="75000"/>
                    <a:lumOff val="25000"/>
                  </a:schemeClr>
                </a:solidFill>
                <a:latin typeface="Calibri"/>
                <a:cs typeface="Calibri"/>
              </a:rPr>
              <a:t>Capacity:</a:t>
            </a:r>
            <a:r>
              <a:rPr lang="en-GB" sz="1050" spc="-25" dirty="0">
                <a:solidFill>
                  <a:schemeClr val="tx1">
                    <a:lumMod val="75000"/>
                    <a:lumOff val="25000"/>
                  </a:schemeClr>
                </a:solidFill>
                <a:latin typeface="Calibri"/>
                <a:cs typeface="Calibri"/>
              </a:rPr>
              <a:t> </a:t>
            </a:r>
            <a:r>
              <a:rPr lang="en-GB" sz="1050" spc="-70" dirty="0">
                <a:solidFill>
                  <a:schemeClr val="tx1">
                    <a:lumMod val="75000"/>
                    <a:lumOff val="25000"/>
                  </a:schemeClr>
                </a:solidFill>
                <a:latin typeface="Calibri"/>
                <a:cs typeface="Calibri"/>
              </a:rPr>
              <a:t>480MW/960</a:t>
            </a:r>
            <a:r>
              <a:rPr lang="en-GB" sz="1050" spc="-25" dirty="0">
                <a:solidFill>
                  <a:schemeClr val="tx1">
                    <a:lumMod val="75000"/>
                    <a:lumOff val="25000"/>
                  </a:schemeClr>
                </a:solidFill>
                <a:latin typeface="Calibri"/>
                <a:cs typeface="Calibri"/>
              </a:rPr>
              <a:t> MWh and 170MW/340MWh totalling 650MW/1300MWh</a:t>
            </a:r>
            <a:endParaRPr lang="en-GB" sz="1050" dirty="0">
              <a:solidFill>
                <a:schemeClr val="tx1">
                  <a:lumMod val="75000"/>
                  <a:lumOff val="25000"/>
                </a:schemeClr>
              </a:solidFill>
              <a:latin typeface="Calibri"/>
              <a:cs typeface="Calibri"/>
            </a:endParaRPr>
          </a:p>
          <a:p>
            <a:pPr marL="174625" indent="-136525">
              <a:lnSpc>
                <a:spcPct val="100000"/>
              </a:lnSpc>
              <a:spcBef>
                <a:spcPts val="735"/>
              </a:spcBef>
              <a:buClr>
                <a:srgbClr val="AB9268"/>
              </a:buClr>
              <a:buFont typeface="Wingdings"/>
              <a:buChar char=""/>
              <a:tabLst>
                <a:tab pos="174625" algn="l"/>
              </a:tabLst>
            </a:pPr>
            <a:r>
              <a:rPr lang="en-GB" sz="1050" spc="-10" dirty="0">
                <a:solidFill>
                  <a:srgbClr val="465157"/>
                </a:solidFill>
                <a:latin typeface="Calibri"/>
                <a:cs typeface="Calibri"/>
              </a:rPr>
              <a:t>Grid</a:t>
            </a:r>
            <a:r>
              <a:rPr lang="en-GB" sz="1050" spc="-20" dirty="0">
                <a:solidFill>
                  <a:srgbClr val="465157"/>
                </a:solidFill>
                <a:latin typeface="Calibri"/>
                <a:cs typeface="Calibri"/>
              </a:rPr>
              <a:t> </a:t>
            </a:r>
            <a:r>
              <a:rPr lang="en-GB" sz="1050" spc="-10" dirty="0">
                <a:solidFill>
                  <a:srgbClr val="465157"/>
                </a:solidFill>
                <a:latin typeface="Calibri"/>
                <a:cs typeface="Calibri"/>
              </a:rPr>
              <a:t>Costs:</a:t>
            </a:r>
            <a:r>
              <a:rPr lang="en-GB" sz="1050" spc="-15" dirty="0">
                <a:solidFill>
                  <a:srgbClr val="465157"/>
                </a:solidFill>
                <a:latin typeface="Calibri"/>
                <a:cs typeface="Calibri"/>
              </a:rPr>
              <a:t> </a:t>
            </a:r>
            <a:r>
              <a:rPr lang="en-GB" sz="1050" spc="-10" dirty="0">
                <a:solidFill>
                  <a:schemeClr val="tx1">
                    <a:lumMod val="75000"/>
                    <a:lumOff val="25000"/>
                  </a:schemeClr>
                </a:solidFill>
                <a:latin typeface="Calibri"/>
                <a:cs typeface="Calibri"/>
              </a:rPr>
              <a:t>£175k up front cost and then yearly £0.6k/MW Transmission annual charges </a:t>
            </a:r>
          </a:p>
          <a:p>
            <a:pPr marL="174625" indent="-136525">
              <a:lnSpc>
                <a:spcPct val="100000"/>
              </a:lnSpc>
              <a:spcBef>
                <a:spcPts val="735"/>
              </a:spcBef>
              <a:buClr>
                <a:srgbClr val="AB9268"/>
              </a:buClr>
              <a:buFont typeface="Wingdings"/>
              <a:buChar char=""/>
              <a:tabLst>
                <a:tab pos="174625" algn="l"/>
              </a:tabLst>
            </a:pPr>
            <a:r>
              <a:rPr lang="en-GB" sz="1050" dirty="0">
                <a:solidFill>
                  <a:schemeClr val="tx1">
                    <a:lumMod val="75000"/>
                    <a:lumOff val="25000"/>
                  </a:schemeClr>
                </a:solidFill>
                <a:latin typeface="Calibri"/>
                <a:cs typeface="Calibri"/>
              </a:rPr>
              <a:t>Planning</a:t>
            </a:r>
            <a:r>
              <a:rPr lang="en-GB" sz="1050" spc="-45" dirty="0">
                <a:solidFill>
                  <a:schemeClr val="tx1">
                    <a:lumMod val="75000"/>
                    <a:lumOff val="25000"/>
                  </a:schemeClr>
                </a:solidFill>
                <a:latin typeface="Calibri"/>
                <a:cs typeface="Calibri"/>
              </a:rPr>
              <a:t> </a:t>
            </a:r>
            <a:r>
              <a:rPr lang="en-GB" sz="1050" dirty="0">
                <a:solidFill>
                  <a:schemeClr val="tx1">
                    <a:lumMod val="75000"/>
                    <a:lumOff val="25000"/>
                  </a:schemeClr>
                </a:solidFill>
                <a:latin typeface="Calibri"/>
                <a:cs typeface="Calibri"/>
              </a:rPr>
              <a:t>Permission:</a:t>
            </a:r>
            <a:r>
              <a:rPr lang="en-GB" sz="1050" spc="-40" dirty="0">
                <a:solidFill>
                  <a:schemeClr val="tx1">
                    <a:lumMod val="75000"/>
                    <a:lumOff val="25000"/>
                  </a:schemeClr>
                </a:solidFill>
                <a:latin typeface="Calibri"/>
                <a:cs typeface="Calibri"/>
              </a:rPr>
              <a:t> </a:t>
            </a:r>
            <a:r>
              <a:rPr lang="en-GB" sz="1050" spc="-10" dirty="0">
                <a:solidFill>
                  <a:schemeClr val="tx1">
                    <a:lumMod val="75000"/>
                    <a:lumOff val="25000"/>
                  </a:schemeClr>
                </a:solidFill>
                <a:latin typeface="Calibri"/>
                <a:cs typeface="Calibri"/>
              </a:rPr>
              <a:t>Energy Consents Unit consent received in July 2025</a:t>
            </a:r>
          </a:p>
          <a:p>
            <a:pPr marL="174625" indent="-136525">
              <a:lnSpc>
                <a:spcPct val="100000"/>
              </a:lnSpc>
              <a:spcBef>
                <a:spcPts val="720"/>
              </a:spcBef>
              <a:buClr>
                <a:srgbClr val="AB9268"/>
              </a:buClr>
              <a:buFont typeface="Wingdings"/>
              <a:buChar char=""/>
              <a:tabLst>
                <a:tab pos="174625" algn="l"/>
              </a:tabLst>
            </a:pPr>
            <a:r>
              <a:rPr lang="en-GB" sz="1050" dirty="0">
                <a:solidFill>
                  <a:schemeClr val="tx1">
                    <a:lumMod val="75000"/>
                    <a:lumOff val="25000"/>
                  </a:schemeClr>
                </a:solidFill>
                <a:latin typeface="Calibri"/>
                <a:cs typeface="Calibri"/>
              </a:rPr>
              <a:t>Land:</a:t>
            </a:r>
            <a:r>
              <a:rPr lang="en-GB" sz="1050" spc="-40" dirty="0">
                <a:solidFill>
                  <a:schemeClr val="tx1">
                    <a:lumMod val="75000"/>
                    <a:lumOff val="25000"/>
                  </a:schemeClr>
                </a:solidFill>
                <a:latin typeface="Calibri"/>
                <a:cs typeface="Calibri"/>
              </a:rPr>
              <a:t>49</a:t>
            </a:r>
            <a:r>
              <a:rPr lang="en-GB" sz="1050" spc="-35" dirty="0">
                <a:solidFill>
                  <a:schemeClr val="tx1">
                    <a:lumMod val="75000"/>
                    <a:lumOff val="25000"/>
                  </a:schemeClr>
                </a:solidFill>
                <a:latin typeface="Calibri"/>
                <a:cs typeface="Calibri"/>
              </a:rPr>
              <a:t> </a:t>
            </a:r>
            <a:r>
              <a:rPr lang="en-GB" sz="1050" dirty="0">
                <a:solidFill>
                  <a:schemeClr val="tx1">
                    <a:lumMod val="75000"/>
                    <a:lumOff val="25000"/>
                  </a:schemeClr>
                </a:solidFill>
                <a:latin typeface="Calibri"/>
                <a:cs typeface="Calibri"/>
              </a:rPr>
              <a:t>acres</a:t>
            </a:r>
            <a:r>
              <a:rPr lang="en-GB" sz="1050" spc="-30" dirty="0">
                <a:solidFill>
                  <a:schemeClr val="tx1">
                    <a:lumMod val="75000"/>
                    <a:lumOff val="25000"/>
                  </a:schemeClr>
                </a:solidFill>
                <a:latin typeface="Calibri"/>
                <a:cs typeface="Calibri"/>
              </a:rPr>
              <a:t> </a:t>
            </a:r>
            <a:r>
              <a:rPr lang="en-GB" sz="1050" dirty="0">
                <a:solidFill>
                  <a:schemeClr val="tx1">
                    <a:lumMod val="75000"/>
                    <a:lumOff val="25000"/>
                  </a:schemeClr>
                </a:solidFill>
                <a:latin typeface="Calibri"/>
                <a:cs typeface="Calibri"/>
              </a:rPr>
              <a:t>lease</a:t>
            </a:r>
            <a:r>
              <a:rPr lang="en-GB" sz="1050" spc="-25" dirty="0">
                <a:solidFill>
                  <a:schemeClr val="tx1">
                    <a:lumMod val="75000"/>
                    <a:lumOff val="25000"/>
                  </a:schemeClr>
                </a:solidFill>
                <a:latin typeface="Calibri"/>
                <a:cs typeface="Calibri"/>
              </a:rPr>
              <a:t> </a:t>
            </a:r>
            <a:r>
              <a:rPr lang="en-GB" sz="1050" dirty="0">
                <a:solidFill>
                  <a:schemeClr val="tx1">
                    <a:lumMod val="75000"/>
                    <a:lumOff val="25000"/>
                  </a:schemeClr>
                </a:solidFill>
                <a:latin typeface="Calibri"/>
                <a:cs typeface="Calibri"/>
              </a:rPr>
              <a:t>secured</a:t>
            </a:r>
            <a:r>
              <a:rPr lang="en-GB" sz="1050" spc="-50" dirty="0">
                <a:solidFill>
                  <a:schemeClr val="tx1">
                    <a:lumMod val="75000"/>
                    <a:lumOff val="25000"/>
                  </a:schemeClr>
                </a:solidFill>
                <a:latin typeface="Calibri"/>
                <a:cs typeface="Calibri"/>
              </a:rPr>
              <a:t> </a:t>
            </a:r>
            <a:r>
              <a:rPr lang="en-GB" sz="1050" spc="-10" dirty="0">
                <a:solidFill>
                  <a:schemeClr val="tx1">
                    <a:lumMod val="75000"/>
                    <a:lumOff val="25000"/>
                  </a:schemeClr>
                </a:solidFill>
                <a:latin typeface="Calibri"/>
                <a:cs typeface="Calibri"/>
              </a:rPr>
              <a:t>with</a:t>
            </a:r>
            <a:r>
              <a:rPr lang="en-GB" sz="1050" spc="-15" dirty="0">
                <a:solidFill>
                  <a:schemeClr val="tx1">
                    <a:lumMod val="75000"/>
                    <a:lumOff val="25000"/>
                  </a:schemeClr>
                </a:solidFill>
                <a:latin typeface="Calibri"/>
                <a:cs typeface="Calibri"/>
              </a:rPr>
              <a:t> 30-year (plus 10 years)</a:t>
            </a:r>
            <a:r>
              <a:rPr lang="en-GB" sz="1050" spc="-10" dirty="0">
                <a:solidFill>
                  <a:schemeClr val="tx1">
                    <a:lumMod val="75000"/>
                    <a:lumOff val="25000"/>
                  </a:schemeClr>
                </a:solidFill>
                <a:latin typeface="Calibri"/>
                <a:cs typeface="Calibri"/>
              </a:rPr>
              <a:t> option and lease below market rate of £1600/MW lease</a:t>
            </a:r>
            <a:endParaRPr lang="en-GB" sz="1050" dirty="0">
              <a:solidFill>
                <a:schemeClr val="tx1">
                  <a:lumMod val="75000"/>
                  <a:lumOff val="25000"/>
                </a:schemeClr>
              </a:solidFill>
              <a:latin typeface="Calibri"/>
              <a:cs typeface="Calibri"/>
            </a:endParaRPr>
          </a:p>
          <a:p>
            <a:pPr marL="174625" indent="-136525">
              <a:lnSpc>
                <a:spcPct val="100000"/>
              </a:lnSpc>
              <a:spcBef>
                <a:spcPts val="720"/>
              </a:spcBef>
              <a:buClr>
                <a:srgbClr val="AB9268"/>
              </a:buClr>
              <a:buFont typeface="Wingdings"/>
              <a:buChar char=""/>
              <a:tabLst>
                <a:tab pos="174625" algn="l"/>
              </a:tabLst>
            </a:pPr>
            <a:r>
              <a:rPr lang="en-GB" sz="1050" spc="-10" dirty="0">
                <a:solidFill>
                  <a:schemeClr val="tx1">
                    <a:lumMod val="75000"/>
                    <a:lumOff val="25000"/>
                  </a:schemeClr>
                </a:solidFill>
                <a:latin typeface="Calibri"/>
                <a:cs typeface="Calibri"/>
              </a:rPr>
              <a:t>Energisation</a:t>
            </a:r>
            <a:r>
              <a:rPr lang="en-GB" sz="1050" spc="-25" dirty="0">
                <a:solidFill>
                  <a:schemeClr val="tx1">
                    <a:lumMod val="75000"/>
                    <a:lumOff val="25000"/>
                  </a:schemeClr>
                </a:solidFill>
                <a:latin typeface="Calibri"/>
                <a:cs typeface="Calibri"/>
              </a:rPr>
              <a:t> </a:t>
            </a:r>
            <a:r>
              <a:rPr lang="en-GB" sz="1050" spc="-20" dirty="0">
                <a:solidFill>
                  <a:schemeClr val="tx1">
                    <a:lumMod val="75000"/>
                    <a:lumOff val="25000"/>
                  </a:schemeClr>
                </a:solidFill>
                <a:latin typeface="Calibri"/>
                <a:cs typeface="Calibri"/>
              </a:rPr>
              <a:t>Date:</a:t>
            </a:r>
            <a:r>
              <a:rPr lang="en-GB" sz="1050" spc="-25" dirty="0">
                <a:solidFill>
                  <a:schemeClr val="tx1">
                    <a:lumMod val="75000"/>
                    <a:lumOff val="25000"/>
                  </a:schemeClr>
                </a:solidFill>
                <a:latin typeface="Calibri"/>
                <a:cs typeface="Calibri"/>
              </a:rPr>
              <a:t> </a:t>
            </a:r>
            <a:r>
              <a:rPr lang="en-GB" sz="1050" spc="-10" dirty="0">
                <a:solidFill>
                  <a:schemeClr val="tx1">
                    <a:lumMod val="75000"/>
                    <a:lumOff val="25000"/>
                  </a:schemeClr>
                </a:solidFill>
                <a:latin typeface="Calibri"/>
                <a:cs typeface="Calibri"/>
              </a:rPr>
              <a:t>31</a:t>
            </a:r>
            <a:r>
              <a:rPr lang="en-GB" sz="1050" spc="-10" baseline="30000" dirty="0">
                <a:solidFill>
                  <a:schemeClr val="tx1">
                    <a:lumMod val="75000"/>
                    <a:lumOff val="25000"/>
                  </a:schemeClr>
                </a:solidFill>
                <a:latin typeface="Calibri"/>
                <a:cs typeface="Calibri"/>
              </a:rPr>
              <a:t>st</a:t>
            </a:r>
            <a:r>
              <a:rPr lang="en-GB" sz="1050" spc="-10" dirty="0">
                <a:solidFill>
                  <a:schemeClr val="tx1">
                    <a:lumMod val="75000"/>
                    <a:lumOff val="25000"/>
                  </a:schemeClr>
                </a:solidFill>
                <a:latin typeface="Calibri"/>
                <a:cs typeface="Calibri"/>
              </a:rPr>
              <a:t> May 2029</a:t>
            </a:r>
          </a:p>
          <a:p>
            <a:pPr marL="174625" indent="-136525">
              <a:lnSpc>
                <a:spcPct val="100000"/>
              </a:lnSpc>
              <a:spcBef>
                <a:spcPts val="720"/>
              </a:spcBef>
              <a:buClr>
                <a:srgbClr val="AB9268"/>
              </a:buClr>
              <a:buFont typeface="Wingdings"/>
              <a:buChar char=""/>
              <a:tabLst>
                <a:tab pos="174625" algn="l"/>
              </a:tabLst>
            </a:pPr>
            <a:r>
              <a:rPr lang="en-GB" sz="1050" spc="-10" dirty="0">
                <a:solidFill>
                  <a:schemeClr val="tx1">
                    <a:lumMod val="75000"/>
                    <a:lumOff val="25000"/>
                  </a:schemeClr>
                </a:solidFill>
                <a:latin typeface="Calibri"/>
                <a:cs typeface="Calibri"/>
              </a:rPr>
              <a:t>Strategic location: one of two new offshore transmission cables connecting Scotland renewable generation with English city demand. </a:t>
            </a:r>
            <a:r>
              <a:rPr lang="en-GB" sz="1050" spc="-10" dirty="0">
                <a:solidFill>
                  <a:schemeClr val="tx1">
                    <a:lumMod val="75000"/>
                    <a:lumOff val="25000"/>
                  </a:schemeClr>
                </a:solidFill>
                <a:latin typeface="Calibri"/>
                <a:cs typeface="Calibri"/>
                <a:hlinkClick r:id="rId3"/>
              </a:rPr>
              <a:t>https://www.easterngreenlink1.co.uk/</a:t>
            </a:r>
            <a:r>
              <a:rPr lang="en-GB" sz="1050" spc="-10" dirty="0">
                <a:solidFill>
                  <a:schemeClr val="tx1">
                    <a:lumMod val="75000"/>
                    <a:lumOff val="25000"/>
                  </a:schemeClr>
                </a:solidFill>
                <a:latin typeface="Calibri"/>
                <a:cs typeface="Calibri"/>
              </a:rPr>
              <a:t> High likelihood of transmission constraint payments. </a:t>
            </a:r>
          </a:p>
          <a:p>
            <a:pPr marL="174625" indent="-136525">
              <a:lnSpc>
                <a:spcPct val="100000"/>
              </a:lnSpc>
              <a:spcBef>
                <a:spcPts val="720"/>
              </a:spcBef>
              <a:buClr>
                <a:srgbClr val="AB9268"/>
              </a:buClr>
              <a:buFont typeface="Wingdings"/>
              <a:buChar char=""/>
              <a:tabLst>
                <a:tab pos="174625" algn="l"/>
              </a:tabLst>
            </a:pPr>
            <a:r>
              <a:rPr lang="en-GB" sz="1050" spc="-10" dirty="0">
                <a:solidFill>
                  <a:schemeClr val="tx1">
                    <a:lumMod val="75000"/>
                    <a:lumOff val="25000"/>
                  </a:schemeClr>
                </a:solidFill>
                <a:latin typeface="Calibri"/>
                <a:cs typeface="Calibri"/>
              </a:rPr>
              <a:t>Strategic location: located next to Europe’s largest consented windfarm. SSE’s 4GW Berwick Bank. </a:t>
            </a:r>
            <a:r>
              <a:rPr lang="en-GB" sz="1050" spc="-10" dirty="0">
                <a:solidFill>
                  <a:schemeClr val="tx1">
                    <a:lumMod val="75000"/>
                    <a:lumOff val="25000"/>
                  </a:schemeClr>
                </a:solidFill>
                <a:latin typeface="Calibri"/>
                <a:cs typeface="Calibri"/>
                <a:hlinkClick r:id="rId4"/>
              </a:rPr>
              <a:t>https://www.berwickbank.com/</a:t>
            </a:r>
            <a:r>
              <a:rPr lang="en-GB" sz="1050" spc="-10" dirty="0">
                <a:solidFill>
                  <a:schemeClr val="tx1">
                    <a:lumMod val="75000"/>
                    <a:lumOff val="25000"/>
                  </a:schemeClr>
                </a:solidFill>
                <a:latin typeface="Calibri"/>
                <a:cs typeface="Calibri"/>
              </a:rPr>
              <a:t> High likelihood of negative power availability. </a:t>
            </a:r>
          </a:p>
          <a:p>
            <a:pPr marL="38100">
              <a:lnSpc>
                <a:spcPct val="100000"/>
              </a:lnSpc>
              <a:spcBef>
                <a:spcPts val="720"/>
              </a:spcBef>
              <a:buClr>
                <a:srgbClr val="AB9268"/>
              </a:buClr>
              <a:tabLst>
                <a:tab pos="174625" algn="l"/>
              </a:tabLst>
            </a:pPr>
            <a:endParaRPr lang="en-GB" sz="1050" dirty="0">
              <a:solidFill>
                <a:schemeClr val="tx1">
                  <a:lumMod val="75000"/>
                  <a:lumOff val="25000"/>
                </a:schemeClr>
              </a:solidFill>
              <a:latin typeface="Calibri"/>
              <a:cs typeface="Calibri"/>
            </a:endParaRPr>
          </a:p>
          <a:p>
            <a:pPr marL="174625" indent="-136525">
              <a:lnSpc>
                <a:spcPct val="100000"/>
              </a:lnSpc>
              <a:spcBef>
                <a:spcPts val="720"/>
              </a:spcBef>
              <a:buClr>
                <a:srgbClr val="AB9268"/>
              </a:buClr>
              <a:buFont typeface="Wingdings"/>
              <a:buChar char=""/>
              <a:tabLst>
                <a:tab pos="174625" algn="l"/>
              </a:tabLst>
            </a:pPr>
            <a:endParaRPr lang="en-GB" sz="1050" dirty="0">
              <a:solidFill>
                <a:schemeClr val="tx1">
                  <a:lumMod val="75000"/>
                  <a:lumOff val="25000"/>
                </a:schemeClr>
              </a:solidFill>
              <a:latin typeface="Calibri"/>
              <a:cs typeface="Calibri"/>
            </a:endParaRPr>
          </a:p>
          <a:p>
            <a:pPr marL="38100">
              <a:lnSpc>
                <a:spcPct val="100000"/>
              </a:lnSpc>
              <a:spcBef>
                <a:spcPts val="720"/>
              </a:spcBef>
              <a:buClr>
                <a:srgbClr val="AB9268"/>
              </a:buClr>
              <a:tabLst>
                <a:tab pos="174625" algn="l"/>
              </a:tabLst>
            </a:pPr>
            <a:endParaRPr lang="en-GB" sz="1050" dirty="0">
              <a:solidFill>
                <a:schemeClr val="tx1">
                  <a:lumMod val="75000"/>
                  <a:lumOff val="25000"/>
                </a:schemeClr>
              </a:solidFill>
              <a:latin typeface="Calibri"/>
              <a:cs typeface="Calibri"/>
            </a:endParaRPr>
          </a:p>
          <a:p>
            <a:pPr marL="38100">
              <a:lnSpc>
                <a:spcPct val="100000"/>
              </a:lnSpc>
              <a:spcBef>
                <a:spcPts val="735"/>
              </a:spcBef>
              <a:buClr>
                <a:srgbClr val="AB9268"/>
              </a:buClr>
              <a:tabLst>
                <a:tab pos="174625" algn="l"/>
              </a:tabLst>
            </a:pPr>
            <a:endParaRPr lang="en-GB" sz="1050" dirty="0">
              <a:latin typeface="Calibri"/>
              <a:cs typeface="Calibri"/>
            </a:endParaRPr>
          </a:p>
        </p:txBody>
      </p:sp>
      <p:grpSp>
        <p:nvGrpSpPr>
          <p:cNvPr id="14" name="object 14"/>
          <p:cNvGrpSpPr/>
          <p:nvPr/>
        </p:nvGrpSpPr>
        <p:grpSpPr>
          <a:xfrm>
            <a:off x="5659987" y="4689804"/>
            <a:ext cx="4539600" cy="2516432"/>
            <a:chOff x="5709528" y="2446278"/>
            <a:chExt cx="5258578" cy="3287784"/>
          </a:xfrm>
        </p:grpSpPr>
        <p:pic>
          <p:nvPicPr>
            <p:cNvPr id="15" name="object 15"/>
            <p:cNvPicPr/>
            <p:nvPr/>
          </p:nvPicPr>
          <p:blipFill>
            <a:blip r:embed="rId5" cstate="print"/>
            <a:stretch>
              <a:fillRect/>
            </a:stretch>
          </p:blipFill>
          <p:spPr>
            <a:xfrm>
              <a:off x="8947283" y="2446278"/>
              <a:ext cx="2020823" cy="3287784"/>
            </a:xfrm>
            <a:prstGeom prst="rect">
              <a:avLst/>
            </a:prstGeom>
          </p:spPr>
        </p:pic>
        <p:pic>
          <p:nvPicPr>
            <p:cNvPr id="16" name="object 16"/>
            <p:cNvPicPr/>
            <p:nvPr/>
          </p:nvPicPr>
          <p:blipFill>
            <a:blip r:embed="rId6">
              <a:extLst>
                <a:ext uri="{28A0092B-C50C-407E-A947-70E740481C1C}">
                  <a14:useLocalDpi xmlns:a14="http://schemas.microsoft.com/office/drawing/2010/main" val="0"/>
                </a:ext>
              </a:extLst>
            </a:blip>
            <a:srcRect/>
            <a:stretch/>
          </p:blipFill>
          <p:spPr>
            <a:xfrm>
              <a:off x="5709528" y="2481447"/>
              <a:ext cx="2625368" cy="2331984"/>
            </a:xfrm>
            <a:prstGeom prst="rect">
              <a:avLst/>
            </a:prstGeom>
          </p:spPr>
        </p:pic>
      </p:grpSp>
      <p:pic>
        <p:nvPicPr>
          <p:cNvPr id="20" name="object 20"/>
          <p:cNvPicPr/>
          <p:nvPr/>
        </p:nvPicPr>
        <p:blipFill>
          <a:blip r:embed="rId7" cstate="print"/>
          <a:stretch>
            <a:fillRect/>
          </a:stretch>
        </p:blipFill>
        <p:spPr>
          <a:xfrm flipH="1">
            <a:off x="9452030" y="5745805"/>
            <a:ext cx="85887" cy="94982"/>
          </a:xfrm>
          <a:prstGeom prst="rect">
            <a:avLst/>
          </a:prstGeom>
        </p:spPr>
      </p:pic>
      <p:sp>
        <p:nvSpPr>
          <p:cNvPr id="21" name="object 21"/>
          <p:cNvSpPr txBox="1"/>
          <p:nvPr/>
        </p:nvSpPr>
        <p:spPr>
          <a:xfrm>
            <a:off x="9220633" y="5581695"/>
            <a:ext cx="855971" cy="175048"/>
          </a:xfrm>
          <a:prstGeom prst="rect">
            <a:avLst/>
          </a:prstGeom>
        </p:spPr>
        <p:txBody>
          <a:bodyPr vert="horz" wrap="square" lIns="0" tIns="13335" rIns="0" bIns="0" rtlCol="0">
            <a:spAutoFit/>
          </a:bodyPr>
          <a:lstStyle/>
          <a:p>
            <a:pPr marL="12700">
              <a:lnSpc>
                <a:spcPct val="100000"/>
              </a:lnSpc>
              <a:spcBef>
                <a:spcPts val="105"/>
              </a:spcBef>
            </a:pPr>
            <a:r>
              <a:rPr lang="en-GB" sz="1050" spc="-10" dirty="0">
                <a:solidFill>
                  <a:srgbClr val="2C384B"/>
                </a:solidFill>
                <a:latin typeface="Calibri"/>
                <a:cs typeface="Calibri"/>
              </a:rPr>
              <a:t>Edinburgh</a:t>
            </a:r>
            <a:endParaRPr sz="1050" dirty="0">
              <a:latin typeface="Calibri"/>
              <a:cs typeface="Calibri"/>
            </a:endParaRPr>
          </a:p>
        </p:txBody>
      </p:sp>
      <p:sp>
        <p:nvSpPr>
          <p:cNvPr id="23" name="object 23"/>
          <p:cNvSpPr txBox="1"/>
          <p:nvPr/>
        </p:nvSpPr>
        <p:spPr>
          <a:xfrm>
            <a:off x="5691737" y="6343237"/>
            <a:ext cx="3157194" cy="1272784"/>
          </a:xfrm>
          <a:prstGeom prst="rect">
            <a:avLst/>
          </a:prstGeom>
        </p:spPr>
        <p:txBody>
          <a:bodyPr vert="horz" wrap="square" lIns="0" tIns="13335" rIns="0" bIns="0" rtlCol="0">
            <a:spAutoFit/>
          </a:bodyPr>
          <a:lstStyle/>
          <a:p>
            <a:pPr marL="174625" indent="-136525">
              <a:lnSpc>
                <a:spcPct val="100000"/>
              </a:lnSpc>
              <a:spcBef>
                <a:spcPts val="720"/>
              </a:spcBef>
              <a:buClr>
                <a:srgbClr val="AB9268"/>
              </a:buClr>
              <a:buFont typeface="Wingdings"/>
              <a:buChar char=""/>
              <a:tabLst>
                <a:tab pos="174625" algn="l"/>
              </a:tabLst>
            </a:pPr>
            <a:endParaRPr lang="en-GB" sz="1050" spc="-10" dirty="0">
              <a:solidFill>
                <a:srgbClr val="465157"/>
              </a:solidFill>
              <a:latin typeface="Calibri"/>
              <a:cs typeface="Calibri"/>
            </a:endParaRPr>
          </a:p>
          <a:p>
            <a:pPr marL="174625" indent="-136525">
              <a:lnSpc>
                <a:spcPct val="100000"/>
              </a:lnSpc>
              <a:spcBef>
                <a:spcPts val="720"/>
              </a:spcBef>
              <a:buClr>
                <a:srgbClr val="AB9268"/>
              </a:buClr>
              <a:buFont typeface="Wingdings"/>
              <a:buChar char=""/>
              <a:tabLst>
                <a:tab pos="174625" algn="l"/>
              </a:tabLst>
            </a:pPr>
            <a:r>
              <a:rPr lang="en-GB" sz="1050" spc="-10" dirty="0" err="1">
                <a:solidFill>
                  <a:schemeClr val="tx1">
                    <a:lumMod val="75000"/>
                    <a:lumOff val="25000"/>
                  </a:schemeClr>
                </a:solidFill>
                <a:latin typeface="Calibri"/>
                <a:cs typeface="Calibri"/>
              </a:rPr>
              <a:t>BraxBESS</a:t>
            </a:r>
            <a:r>
              <a:rPr lang="en-GB" sz="1050" spc="-10" dirty="0">
                <a:solidFill>
                  <a:schemeClr val="tx1">
                    <a:lumMod val="75000"/>
                    <a:lumOff val="25000"/>
                  </a:schemeClr>
                </a:solidFill>
                <a:latin typeface="Calibri"/>
                <a:cs typeface="Calibri"/>
              </a:rPr>
              <a:t> and Innerwick BESS are located next to each other but have completely separate compounds meaning they can be owned/sold separately. </a:t>
            </a:r>
          </a:p>
          <a:p>
            <a:pPr marL="12700" marR="5080">
              <a:lnSpc>
                <a:spcPct val="100000"/>
              </a:lnSpc>
              <a:spcBef>
                <a:spcPts val="105"/>
              </a:spcBef>
            </a:pPr>
            <a:endParaRPr lang="en-GB" sz="1050" spc="-10" dirty="0">
              <a:solidFill>
                <a:srgbClr val="343A40"/>
              </a:solidFill>
              <a:latin typeface="Calibri"/>
              <a:cs typeface="Calibri"/>
            </a:endParaRPr>
          </a:p>
          <a:p>
            <a:pPr marL="12700" marR="5080">
              <a:lnSpc>
                <a:spcPct val="100000"/>
              </a:lnSpc>
              <a:spcBef>
                <a:spcPts val="105"/>
              </a:spcBef>
            </a:pPr>
            <a:endParaRPr lang="en-GB" sz="1050" spc="-10" dirty="0">
              <a:solidFill>
                <a:srgbClr val="343A40"/>
              </a:solidFill>
              <a:latin typeface="Calibri"/>
              <a:cs typeface="Calibri"/>
            </a:endParaRPr>
          </a:p>
          <a:p>
            <a:pPr marL="12700" marR="5080">
              <a:lnSpc>
                <a:spcPct val="100000"/>
              </a:lnSpc>
              <a:spcBef>
                <a:spcPts val="105"/>
              </a:spcBef>
            </a:pPr>
            <a:endParaRPr lang="en-GB" sz="1050" spc="-10" dirty="0">
              <a:solidFill>
                <a:srgbClr val="343A40"/>
              </a:solidFill>
              <a:latin typeface="Calibri"/>
              <a:cs typeface="Calibri"/>
            </a:endParaRPr>
          </a:p>
        </p:txBody>
      </p:sp>
      <p:sp>
        <p:nvSpPr>
          <p:cNvPr id="24" name="object 24"/>
          <p:cNvSpPr txBox="1"/>
          <p:nvPr/>
        </p:nvSpPr>
        <p:spPr>
          <a:xfrm>
            <a:off x="320648" y="4141870"/>
            <a:ext cx="4913754" cy="200055"/>
          </a:xfrm>
          <a:prstGeom prst="rect">
            <a:avLst/>
          </a:prstGeom>
          <a:solidFill>
            <a:srgbClr val="343A40"/>
          </a:solidFill>
        </p:spPr>
        <p:txBody>
          <a:bodyPr vert="horz" wrap="square" lIns="0" tIns="38100" rIns="0" bIns="0" rtlCol="0">
            <a:spAutoFit/>
          </a:bodyPr>
          <a:lstStyle/>
          <a:p>
            <a:pPr marL="90805">
              <a:lnSpc>
                <a:spcPct val="100000"/>
              </a:lnSpc>
              <a:spcBef>
                <a:spcPts val="300"/>
              </a:spcBef>
            </a:pPr>
            <a:r>
              <a:rPr lang="en-GB" sz="1050" dirty="0">
                <a:solidFill>
                  <a:schemeClr val="bg1"/>
                </a:solidFill>
                <a:latin typeface="Calibri"/>
                <a:cs typeface="Calibri"/>
              </a:rPr>
              <a:t>Brax</a:t>
            </a:r>
            <a:r>
              <a:rPr sz="1050" spc="30" dirty="0">
                <a:solidFill>
                  <a:schemeClr val="bg1"/>
                </a:solidFill>
                <a:latin typeface="Calibri"/>
                <a:cs typeface="Calibri"/>
              </a:rPr>
              <a:t>BESS</a:t>
            </a:r>
            <a:r>
              <a:rPr lang="en-GB" sz="1050" spc="30" dirty="0">
                <a:solidFill>
                  <a:schemeClr val="bg1"/>
                </a:solidFill>
                <a:latin typeface="Calibri"/>
                <a:cs typeface="Calibri"/>
              </a:rPr>
              <a:t> and Innerwick BESS Overview</a:t>
            </a:r>
            <a:endParaRPr sz="1050" dirty="0">
              <a:solidFill>
                <a:schemeClr val="bg1"/>
              </a:solidFill>
              <a:latin typeface="Calibri"/>
              <a:cs typeface="Calibri"/>
            </a:endParaRPr>
          </a:p>
        </p:txBody>
      </p:sp>
      <p:sp>
        <p:nvSpPr>
          <p:cNvPr id="30" name="object 24">
            <a:extLst>
              <a:ext uri="{FF2B5EF4-FFF2-40B4-BE49-F238E27FC236}">
                <a16:creationId xmlns:a16="http://schemas.microsoft.com/office/drawing/2014/main" id="{85BE7B6A-8DED-A6B1-12B7-7A5E2E233EA6}"/>
              </a:ext>
            </a:extLst>
          </p:cNvPr>
          <p:cNvSpPr txBox="1"/>
          <p:nvPr/>
        </p:nvSpPr>
        <p:spPr>
          <a:xfrm>
            <a:off x="5618506" y="1614830"/>
            <a:ext cx="4728845" cy="205817"/>
          </a:xfrm>
          <a:prstGeom prst="rect">
            <a:avLst/>
          </a:prstGeom>
          <a:solidFill>
            <a:srgbClr val="343A40"/>
          </a:solidFill>
        </p:spPr>
        <p:txBody>
          <a:bodyPr vert="horz" wrap="square" lIns="0" tIns="38100" rIns="0" bIns="0" rtlCol="0">
            <a:spAutoFit/>
          </a:bodyPr>
          <a:lstStyle/>
          <a:p>
            <a:pPr marL="90805">
              <a:lnSpc>
                <a:spcPct val="100000"/>
              </a:lnSpc>
              <a:spcBef>
                <a:spcPts val="300"/>
              </a:spcBef>
            </a:pPr>
            <a:r>
              <a:rPr lang="en-GB" sz="1050" dirty="0">
                <a:solidFill>
                  <a:srgbClr val="FFFFFF"/>
                </a:solidFill>
                <a:latin typeface="Calibri"/>
                <a:cs typeface="Calibri"/>
              </a:rPr>
              <a:t>Exceptional Buyer benefits</a:t>
            </a:r>
            <a:endParaRPr sz="1050" dirty="0">
              <a:latin typeface="Calibri"/>
              <a:cs typeface="Calibri"/>
            </a:endParaRPr>
          </a:p>
        </p:txBody>
      </p:sp>
      <p:sp>
        <p:nvSpPr>
          <p:cNvPr id="31" name="object 13">
            <a:extLst>
              <a:ext uri="{FF2B5EF4-FFF2-40B4-BE49-F238E27FC236}">
                <a16:creationId xmlns:a16="http://schemas.microsoft.com/office/drawing/2014/main" id="{149F919E-DB90-95D9-9C27-549E12F78718}"/>
              </a:ext>
            </a:extLst>
          </p:cNvPr>
          <p:cNvSpPr txBox="1"/>
          <p:nvPr/>
        </p:nvSpPr>
        <p:spPr>
          <a:xfrm>
            <a:off x="5659987" y="1795425"/>
            <a:ext cx="4842917" cy="2560316"/>
          </a:xfrm>
          <a:prstGeom prst="rect">
            <a:avLst/>
          </a:prstGeom>
        </p:spPr>
        <p:txBody>
          <a:bodyPr vert="horz" wrap="square" lIns="0" tIns="104775" rIns="0" bIns="0" rtlCol="0">
            <a:spAutoFit/>
          </a:bodyPr>
          <a:lstStyle/>
          <a:p>
            <a:pPr marL="174625" indent="-136525" algn="l">
              <a:lnSpc>
                <a:spcPct val="100000"/>
              </a:lnSpc>
              <a:spcBef>
                <a:spcPts val="825"/>
              </a:spcBef>
              <a:buClr>
                <a:srgbClr val="AB9268"/>
              </a:buClr>
              <a:buFont typeface="Wingdings"/>
              <a:buChar char=""/>
              <a:tabLst>
                <a:tab pos="174625" algn="l"/>
              </a:tabLst>
            </a:pPr>
            <a:r>
              <a:rPr lang="en-GB" sz="1050" b="1" i="1" dirty="0">
                <a:solidFill>
                  <a:srgbClr val="465157"/>
                </a:solidFill>
                <a:latin typeface="Calibri"/>
                <a:cs typeface="Calibri"/>
              </a:rPr>
              <a:t>GB’s best location for BESS</a:t>
            </a:r>
            <a:r>
              <a:rPr lang="en-GB" sz="1050" dirty="0">
                <a:solidFill>
                  <a:srgbClr val="465157"/>
                </a:solidFill>
                <a:latin typeface="Calibri"/>
                <a:cs typeface="Calibri"/>
              </a:rPr>
              <a:t>: </a:t>
            </a:r>
            <a:r>
              <a:rPr lang="en-GB" sz="1050" dirty="0">
                <a:solidFill>
                  <a:schemeClr val="tx1">
                    <a:lumMod val="75000"/>
                    <a:lumOff val="25000"/>
                  </a:schemeClr>
                </a:solidFill>
                <a:latin typeface="Calibri"/>
                <a:cs typeface="Calibri"/>
              </a:rPr>
              <a:t>site of the first of 4 new transmission cables from Scotland to England and Europe</a:t>
            </a:r>
            <a:r>
              <a:rPr lang="en-GB" sz="1050" spc="-25" dirty="0">
                <a:solidFill>
                  <a:schemeClr val="tx1">
                    <a:lumMod val="75000"/>
                    <a:lumOff val="25000"/>
                  </a:schemeClr>
                </a:solidFill>
                <a:latin typeface="Calibri"/>
                <a:cs typeface="Calibri"/>
              </a:rPr>
              <a:t>’s largest windfarm – SSE’s 4GW Berwick Bank windfarm. This will be the most used BESS location in GB with low cost grid power.</a:t>
            </a:r>
          </a:p>
          <a:p>
            <a:pPr marL="174625" indent="-136525" algn="l">
              <a:lnSpc>
                <a:spcPct val="100000"/>
              </a:lnSpc>
              <a:spcBef>
                <a:spcPts val="825"/>
              </a:spcBef>
              <a:buClr>
                <a:srgbClr val="AB9268"/>
              </a:buClr>
              <a:buFont typeface="Wingdings"/>
              <a:buChar char=""/>
              <a:tabLst>
                <a:tab pos="174625" algn="l"/>
              </a:tabLst>
            </a:pPr>
            <a:r>
              <a:rPr lang="en-GB" sz="1050" b="1" i="1" spc="-10" dirty="0">
                <a:solidFill>
                  <a:srgbClr val="465157"/>
                </a:solidFill>
                <a:latin typeface="Calibri"/>
                <a:cs typeface="Calibri"/>
              </a:rPr>
              <a:t>Massive competitive cost advantage from negative Grid connection and 1000-2000 hours of negative wholesale energy costs. </a:t>
            </a:r>
            <a:r>
              <a:rPr lang="en-GB" sz="1050" spc="-10" dirty="0">
                <a:solidFill>
                  <a:schemeClr val="tx1">
                    <a:lumMod val="75000"/>
                    <a:lumOff val="25000"/>
                  </a:schemeClr>
                </a:solidFill>
                <a:latin typeface="Calibri"/>
                <a:cs typeface="Calibri"/>
              </a:rPr>
              <a:t>Some BESS have £0 grid costs but at Branxton the TNUoS is such that the BESS will get paid to connect meaning -£negative Grid. In addition, below market rent and likelihood of 1-2000 hrs of negative wholesale grid pricing per year plus the large scale at Branxton provides significant market advantage compared to other GB BESS assets. </a:t>
            </a:r>
          </a:p>
          <a:p>
            <a:pPr marL="174625" indent="-136525">
              <a:lnSpc>
                <a:spcPct val="100000"/>
              </a:lnSpc>
              <a:spcBef>
                <a:spcPts val="720"/>
              </a:spcBef>
              <a:buClr>
                <a:srgbClr val="AB9268"/>
              </a:buClr>
              <a:buFont typeface="Wingdings"/>
              <a:buChar char=""/>
              <a:tabLst>
                <a:tab pos="174625" algn="l"/>
              </a:tabLst>
            </a:pPr>
            <a:r>
              <a:rPr lang="en-GB" sz="1050" b="1" i="1" spc="-10" dirty="0">
                <a:solidFill>
                  <a:srgbClr val="465157"/>
                </a:solidFill>
                <a:latin typeface="Calibri"/>
                <a:cs typeface="Calibri"/>
              </a:rPr>
              <a:t>Development pathway to return on capital employed within 36-48 months. </a:t>
            </a:r>
            <a:r>
              <a:rPr lang="en-GB" sz="1050" spc="-10" dirty="0">
                <a:solidFill>
                  <a:schemeClr val="tx1">
                    <a:lumMod val="75000"/>
                    <a:lumOff val="25000"/>
                  </a:schemeClr>
                </a:solidFill>
                <a:latin typeface="Calibri"/>
                <a:cs typeface="Calibri"/>
              </a:rPr>
              <a:t>EHD willing to agree incentive plan to play an active developer role to enable investment returns from augmentation of Braxbess and Innerwick BESS. EHD also willing to accept staged payment profile and help bring on board a BESS manufacture willing to offer debt financing. </a:t>
            </a:r>
            <a:endParaRPr lang="en-GB" sz="1050" b="1" i="1" spc="-20" dirty="0">
              <a:solidFill>
                <a:schemeClr val="tx1">
                  <a:lumMod val="75000"/>
                  <a:lumOff val="25000"/>
                </a:schemeClr>
              </a:solidFill>
              <a:latin typeface="Calibri"/>
              <a:cs typeface="Calibri"/>
            </a:endParaRPr>
          </a:p>
        </p:txBody>
      </p:sp>
      <p:cxnSp>
        <p:nvCxnSpPr>
          <p:cNvPr id="33" name="Straight Arrow Connector 32">
            <a:extLst>
              <a:ext uri="{FF2B5EF4-FFF2-40B4-BE49-F238E27FC236}">
                <a16:creationId xmlns:a16="http://schemas.microsoft.com/office/drawing/2014/main" id="{C06B4384-FC1E-6CE5-6BFF-5129A3FE0C51}"/>
              </a:ext>
            </a:extLst>
          </p:cNvPr>
          <p:cNvCxnSpPr>
            <a:cxnSpLocks/>
          </p:cNvCxnSpPr>
          <p:nvPr/>
        </p:nvCxnSpPr>
        <p:spPr>
          <a:xfrm>
            <a:off x="7520137" y="5687359"/>
            <a:ext cx="1967556" cy="94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object 24">
            <a:extLst>
              <a:ext uri="{FF2B5EF4-FFF2-40B4-BE49-F238E27FC236}">
                <a16:creationId xmlns:a16="http://schemas.microsoft.com/office/drawing/2014/main" id="{015232A4-461C-CC00-135D-E7F8E42BF993}"/>
              </a:ext>
            </a:extLst>
          </p:cNvPr>
          <p:cNvSpPr txBox="1"/>
          <p:nvPr/>
        </p:nvSpPr>
        <p:spPr>
          <a:xfrm>
            <a:off x="5659987" y="4537016"/>
            <a:ext cx="4913754" cy="200055"/>
          </a:xfrm>
          <a:prstGeom prst="rect">
            <a:avLst/>
          </a:prstGeom>
          <a:solidFill>
            <a:srgbClr val="343A40"/>
          </a:solidFill>
        </p:spPr>
        <p:txBody>
          <a:bodyPr vert="horz" wrap="square" lIns="0" tIns="38100" rIns="0" bIns="0" rtlCol="0">
            <a:spAutoFit/>
          </a:bodyPr>
          <a:lstStyle/>
          <a:p>
            <a:pPr marL="90805">
              <a:lnSpc>
                <a:spcPct val="100000"/>
              </a:lnSpc>
              <a:spcBef>
                <a:spcPts val="300"/>
              </a:spcBef>
            </a:pPr>
            <a:r>
              <a:rPr lang="en-GB" sz="1050" dirty="0">
                <a:solidFill>
                  <a:schemeClr val="bg1"/>
                </a:solidFill>
                <a:latin typeface="Calibri"/>
                <a:cs typeface="Calibri"/>
              </a:rPr>
              <a:t>Brax</a:t>
            </a:r>
            <a:r>
              <a:rPr sz="1050" spc="30" dirty="0">
                <a:solidFill>
                  <a:schemeClr val="bg1"/>
                </a:solidFill>
                <a:latin typeface="Calibri"/>
                <a:cs typeface="Calibri"/>
              </a:rPr>
              <a:t>BESS</a:t>
            </a:r>
            <a:r>
              <a:rPr lang="en-GB" sz="1050" spc="30" dirty="0">
                <a:solidFill>
                  <a:schemeClr val="bg1"/>
                </a:solidFill>
                <a:latin typeface="Calibri"/>
                <a:cs typeface="Calibri"/>
              </a:rPr>
              <a:t> and Innerwick BESS Overview</a:t>
            </a:r>
            <a:endParaRPr sz="1050" dirty="0">
              <a:solidFill>
                <a:schemeClr val="bg1"/>
              </a:solidFill>
              <a:latin typeface="Calibri"/>
              <a:cs typeface="Calibri"/>
            </a:endParaRPr>
          </a:p>
        </p:txBody>
      </p:sp>
      <p:pic>
        <p:nvPicPr>
          <p:cNvPr id="8" name="Picture 7" descr="A logo for a company&#10;&#10;Description automatically generated">
            <a:extLst>
              <a:ext uri="{FF2B5EF4-FFF2-40B4-BE49-F238E27FC236}">
                <a16:creationId xmlns:a16="http://schemas.microsoft.com/office/drawing/2014/main" id="{77374E1B-EA39-324B-3B86-3DD0EA53FD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69501" y="29136"/>
            <a:ext cx="561949" cy="561949"/>
          </a:xfrm>
          <a:prstGeom prst="rect">
            <a:avLst/>
          </a:prstGeom>
        </p:spPr>
      </p:pic>
      <p:sp>
        <p:nvSpPr>
          <p:cNvPr id="17" name="object 26">
            <a:extLst>
              <a:ext uri="{FF2B5EF4-FFF2-40B4-BE49-F238E27FC236}">
                <a16:creationId xmlns:a16="http://schemas.microsoft.com/office/drawing/2014/main" id="{E16F9F13-3CB5-86EE-4439-B2F08583CAAC}"/>
              </a:ext>
            </a:extLst>
          </p:cNvPr>
          <p:cNvSpPr txBox="1">
            <a:spLocks noGrp="1"/>
          </p:cNvSpPr>
          <p:nvPr>
            <p:ph type="sldNum" sz="quarter" idx="7"/>
          </p:nvPr>
        </p:nvSpPr>
        <p:spPr>
          <a:xfrm>
            <a:off x="320649" y="7338717"/>
            <a:ext cx="138429" cy="154304"/>
          </a:xfrm>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50" dirty="0"/>
              <a:t>2</a:t>
            </a:fld>
            <a:endParaRPr spc="-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21D58-24B7-9012-3097-EAC7BEB8B65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CE68805-C4D1-5415-31A2-069B6C8E47EB}"/>
              </a:ext>
            </a:extLst>
          </p:cNvPr>
          <p:cNvSpPr txBox="1"/>
          <p:nvPr/>
        </p:nvSpPr>
        <p:spPr>
          <a:xfrm>
            <a:off x="9536430" y="355473"/>
            <a:ext cx="796290" cy="147955"/>
          </a:xfrm>
          <a:prstGeom prst="rect">
            <a:avLst/>
          </a:prstGeom>
        </p:spPr>
        <p:txBody>
          <a:bodyPr vert="horz" wrap="square" lIns="0" tIns="12700" rIns="0" bIns="0" rtlCol="0">
            <a:spAutoFit/>
          </a:bodyPr>
          <a:lstStyle/>
          <a:p>
            <a:pPr marL="12700">
              <a:lnSpc>
                <a:spcPct val="100000"/>
              </a:lnSpc>
              <a:spcBef>
                <a:spcPts val="100"/>
              </a:spcBef>
            </a:pPr>
            <a:r>
              <a:rPr sz="800" spc="90" dirty="0">
                <a:solidFill>
                  <a:srgbClr val="2C384B"/>
                </a:solidFill>
                <a:latin typeface="Calibri"/>
                <a:cs typeface="Calibri"/>
              </a:rPr>
              <a:t>CONFIDENTIAL</a:t>
            </a:r>
            <a:endParaRPr sz="800">
              <a:latin typeface="Calibri"/>
              <a:cs typeface="Calibri"/>
            </a:endParaRPr>
          </a:p>
        </p:txBody>
      </p:sp>
      <p:sp>
        <p:nvSpPr>
          <p:cNvPr id="3" name="object 3">
            <a:extLst>
              <a:ext uri="{FF2B5EF4-FFF2-40B4-BE49-F238E27FC236}">
                <a16:creationId xmlns:a16="http://schemas.microsoft.com/office/drawing/2014/main" id="{3BDBA874-010D-B277-4800-BF9A89688988}"/>
              </a:ext>
            </a:extLst>
          </p:cNvPr>
          <p:cNvSpPr txBox="1"/>
          <p:nvPr/>
        </p:nvSpPr>
        <p:spPr>
          <a:xfrm>
            <a:off x="346049" y="366140"/>
            <a:ext cx="1072336" cy="135935"/>
          </a:xfrm>
          <a:prstGeom prst="rect">
            <a:avLst/>
          </a:prstGeom>
        </p:spPr>
        <p:txBody>
          <a:bodyPr vert="horz" wrap="square" lIns="0" tIns="12700" rIns="0" bIns="0" rtlCol="0">
            <a:spAutoFit/>
          </a:bodyPr>
          <a:lstStyle/>
          <a:p>
            <a:pPr marL="12700">
              <a:lnSpc>
                <a:spcPct val="100000"/>
              </a:lnSpc>
              <a:spcBef>
                <a:spcPts val="100"/>
              </a:spcBef>
            </a:pPr>
            <a:r>
              <a:rPr sz="800" spc="80" dirty="0">
                <a:solidFill>
                  <a:srgbClr val="2C384B"/>
                </a:solidFill>
                <a:latin typeface="Calibri"/>
                <a:cs typeface="Calibri"/>
              </a:rPr>
              <a:t>PROJECT</a:t>
            </a:r>
            <a:r>
              <a:rPr sz="800" spc="85" dirty="0">
                <a:solidFill>
                  <a:srgbClr val="2C384B"/>
                </a:solidFill>
                <a:latin typeface="Calibri"/>
                <a:cs typeface="Calibri"/>
              </a:rPr>
              <a:t> </a:t>
            </a:r>
            <a:r>
              <a:rPr lang="en-GB" sz="800" spc="50" dirty="0">
                <a:solidFill>
                  <a:srgbClr val="2C384B"/>
                </a:solidFill>
                <a:latin typeface="Calibri"/>
                <a:cs typeface="Calibri"/>
              </a:rPr>
              <a:t>BRANXTON</a:t>
            </a:r>
            <a:endParaRPr sz="800" dirty="0">
              <a:latin typeface="Calibri"/>
              <a:cs typeface="Calibri"/>
            </a:endParaRPr>
          </a:p>
        </p:txBody>
      </p:sp>
      <p:sp>
        <p:nvSpPr>
          <p:cNvPr id="5" name="object 5">
            <a:extLst>
              <a:ext uri="{FF2B5EF4-FFF2-40B4-BE49-F238E27FC236}">
                <a16:creationId xmlns:a16="http://schemas.microsoft.com/office/drawing/2014/main" id="{8612A477-3EEE-14AC-EFC4-819CC62EB253}"/>
              </a:ext>
            </a:extLst>
          </p:cNvPr>
          <p:cNvSpPr/>
          <p:nvPr/>
        </p:nvSpPr>
        <p:spPr>
          <a:xfrm>
            <a:off x="358775" y="1470787"/>
            <a:ext cx="9972675" cy="0"/>
          </a:xfrm>
          <a:custGeom>
            <a:avLst/>
            <a:gdLst/>
            <a:ahLst/>
            <a:cxnLst/>
            <a:rect l="l" t="t" r="r" b="b"/>
            <a:pathLst>
              <a:path w="9972675">
                <a:moveTo>
                  <a:pt x="0" y="0"/>
                </a:moveTo>
                <a:lnTo>
                  <a:pt x="9972675" y="0"/>
                </a:lnTo>
              </a:path>
            </a:pathLst>
          </a:custGeom>
          <a:ln w="3175">
            <a:solidFill>
              <a:srgbClr val="AB9268"/>
            </a:solidFill>
          </a:ln>
        </p:spPr>
        <p:txBody>
          <a:bodyPr wrap="square" lIns="0" tIns="0" rIns="0" bIns="0" rtlCol="0"/>
          <a:lstStyle/>
          <a:p>
            <a:endParaRPr/>
          </a:p>
        </p:txBody>
      </p:sp>
      <p:sp>
        <p:nvSpPr>
          <p:cNvPr id="6" name="object 6">
            <a:extLst>
              <a:ext uri="{FF2B5EF4-FFF2-40B4-BE49-F238E27FC236}">
                <a16:creationId xmlns:a16="http://schemas.microsoft.com/office/drawing/2014/main" id="{744A5709-68A0-0CD1-966A-470C3DF0B72F}"/>
              </a:ext>
            </a:extLst>
          </p:cNvPr>
          <p:cNvSpPr txBox="1"/>
          <p:nvPr/>
        </p:nvSpPr>
        <p:spPr>
          <a:xfrm>
            <a:off x="346049" y="864235"/>
            <a:ext cx="9190381" cy="505267"/>
          </a:xfrm>
          <a:prstGeom prst="rect">
            <a:avLst/>
          </a:prstGeom>
        </p:spPr>
        <p:txBody>
          <a:bodyPr vert="horz" wrap="square" lIns="0" tIns="12700" rIns="0" bIns="0" rtlCol="0">
            <a:spAutoFit/>
          </a:bodyPr>
          <a:lstStyle/>
          <a:p>
            <a:pPr marL="12700">
              <a:lnSpc>
                <a:spcPct val="100000"/>
              </a:lnSpc>
              <a:spcBef>
                <a:spcPts val="100"/>
              </a:spcBef>
            </a:pPr>
            <a:r>
              <a:rPr lang="en-GB" sz="1600" spc="-40" dirty="0">
                <a:solidFill>
                  <a:srgbClr val="2C384B"/>
                </a:solidFill>
                <a:latin typeface="Trebuchet MS"/>
                <a:cs typeface="Trebuchet MS"/>
              </a:rPr>
              <a:t>Branxton is one of the best strategic locations for BESS with a high likelihood of constraint payments and negative grid costs lowering the operating costs for the BESS asset owner.  </a:t>
            </a:r>
            <a:endParaRPr sz="1600" dirty="0">
              <a:latin typeface="Trebuchet MS"/>
              <a:cs typeface="Trebuchet MS"/>
            </a:endParaRPr>
          </a:p>
        </p:txBody>
      </p:sp>
      <p:sp>
        <p:nvSpPr>
          <p:cNvPr id="26" name="object 26">
            <a:extLst>
              <a:ext uri="{FF2B5EF4-FFF2-40B4-BE49-F238E27FC236}">
                <a16:creationId xmlns:a16="http://schemas.microsoft.com/office/drawing/2014/main" id="{626BC584-5D1B-C998-289D-076C65755295}"/>
              </a:ext>
            </a:extLst>
          </p:cNvPr>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50" dirty="0"/>
              <a:t>3</a:t>
            </a:fld>
            <a:endParaRPr spc="-50" dirty="0"/>
          </a:p>
        </p:txBody>
      </p:sp>
      <p:sp>
        <p:nvSpPr>
          <p:cNvPr id="22" name="object 22">
            <a:extLst>
              <a:ext uri="{FF2B5EF4-FFF2-40B4-BE49-F238E27FC236}">
                <a16:creationId xmlns:a16="http://schemas.microsoft.com/office/drawing/2014/main" id="{A53CEC78-9FB5-BAAE-B43D-27F76032A3E5}"/>
              </a:ext>
            </a:extLst>
          </p:cNvPr>
          <p:cNvSpPr txBox="1"/>
          <p:nvPr/>
        </p:nvSpPr>
        <p:spPr>
          <a:xfrm>
            <a:off x="316361" y="1574518"/>
            <a:ext cx="4725540" cy="207108"/>
          </a:xfrm>
          <a:prstGeom prst="rect">
            <a:avLst/>
          </a:prstGeom>
          <a:solidFill>
            <a:srgbClr val="343A40"/>
          </a:solidFill>
        </p:spPr>
        <p:txBody>
          <a:bodyPr vert="horz" wrap="square" lIns="0" tIns="37465" rIns="0" bIns="0" rtlCol="0">
            <a:spAutoFit/>
          </a:bodyPr>
          <a:lstStyle/>
          <a:p>
            <a:pPr marL="92075" algn="l">
              <a:lnSpc>
                <a:spcPct val="100000"/>
              </a:lnSpc>
              <a:spcBef>
                <a:spcPts val="295"/>
              </a:spcBef>
            </a:pPr>
            <a:r>
              <a:rPr lang="en-GB" sz="1100" dirty="0">
                <a:solidFill>
                  <a:srgbClr val="FFFFFF"/>
                </a:solidFill>
                <a:latin typeface="Calibri"/>
                <a:cs typeface="Calibri"/>
              </a:rPr>
              <a:t>SSE  Berwick Bank 4GW windfarm </a:t>
            </a:r>
            <a:endParaRPr lang="en-GB" sz="1100" dirty="0">
              <a:latin typeface="Calibri"/>
              <a:cs typeface="Calibri"/>
            </a:endParaRPr>
          </a:p>
        </p:txBody>
      </p:sp>
      <p:sp>
        <p:nvSpPr>
          <p:cNvPr id="9" name="TextBox 8">
            <a:extLst>
              <a:ext uri="{FF2B5EF4-FFF2-40B4-BE49-F238E27FC236}">
                <a16:creationId xmlns:a16="http://schemas.microsoft.com/office/drawing/2014/main" id="{919FF7BF-5E37-E39D-43B9-ED8412B8CA90}"/>
              </a:ext>
            </a:extLst>
          </p:cNvPr>
          <p:cNvSpPr txBox="1"/>
          <p:nvPr/>
        </p:nvSpPr>
        <p:spPr>
          <a:xfrm>
            <a:off x="5501826" y="5913785"/>
            <a:ext cx="4937814" cy="1569660"/>
          </a:xfrm>
          <a:prstGeom prst="rect">
            <a:avLst/>
          </a:prstGeom>
          <a:noFill/>
        </p:spPr>
        <p:txBody>
          <a:bodyPr wrap="square">
            <a:spAutoFit/>
          </a:bodyPr>
          <a:lstStyle/>
          <a:p>
            <a:pPr marL="174625" indent="-136525" algn="l">
              <a:spcBef>
                <a:spcPts val="720"/>
              </a:spcBef>
              <a:buClr>
                <a:srgbClr val="AB9268"/>
              </a:buClr>
              <a:buFont typeface="Wingdings"/>
              <a:buChar char=""/>
              <a:tabLst>
                <a:tab pos="174625" algn="l"/>
              </a:tabLst>
            </a:pPr>
            <a:r>
              <a:rPr lang="en-GB" sz="1050" spc="-10" dirty="0">
                <a:solidFill>
                  <a:schemeClr val="tx1">
                    <a:lumMod val="75000"/>
                    <a:lumOff val="25000"/>
                  </a:schemeClr>
                </a:solidFill>
                <a:latin typeface="Calibri"/>
                <a:cs typeface="Calibri"/>
              </a:rPr>
              <a:t>Scottish Power’s new  400kv Branxton Substation gained consent on 5</a:t>
            </a:r>
            <a:r>
              <a:rPr lang="en-GB" sz="1050" spc="-10" baseline="30000" dirty="0">
                <a:solidFill>
                  <a:schemeClr val="tx1">
                    <a:lumMod val="75000"/>
                    <a:lumOff val="25000"/>
                  </a:schemeClr>
                </a:solidFill>
                <a:latin typeface="Calibri"/>
                <a:cs typeface="Calibri"/>
              </a:rPr>
              <a:t>th</a:t>
            </a:r>
            <a:r>
              <a:rPr lang="en-GB" sz="1050" spc="-10" dirty="0">
                <a:solidFill>
                  <a:schemeClr val="tx1">
                    <a:lumMod val="75000"/>
                    <a:lumOff val="25000"/>
                  </a:schemeClr>
                </a:solidFill>
                <a:latin typeface="Calibri"/>
                <a:cs typeface="Calibri"/>
              </a:rPr>
              <a:t> November 2024.  </a:t>
            </a:r>
            <a:r>
              <a:rPr lang="en-GB" sz="1050" spc="-30" dirty="0">
                <a:solidFill>
                  <a:srgbClr val="FF0000"/>
                </a:solidFill>
                <a:latin typeface="Calibri"/>
                <a:cs typeface="Calibri"/>
                <a:hlinkClick r:id="rId3"/>
              </a:rPr>
              <a:t>https://www.spenergynetworks.co.uk/pages/branxton_substation.aspx</a:t>
            </a:r>
            <a:endParaRPr lang="en-GB" sz="1050" spc="-30" dirty="0">
              <a:solidFill>
                <a:srgbClr val="FF0000"/>
              </a:solidFill>
              <a:latin typeface="Calibri"/>
              <a:cs typeface="Calibri"/>
            </a:endParaRPr>
          </a:p>
          <a:p>
            <a:pPr marL="174625" indent="-136525">
              <a:lnSpc>
                <a:spcPct val="100000"/>
              </a:lnSpc>
              <a:spcBef>
                <a:spcPts val="720"/>
              </a:spcBef>
              <a:buClr>
                <a:srgbClr val="AB9268"/>
              </a:buClr>
              <a:buFont typeface="Wingdings"/>
              <a:buChar char=""/>
              <a:tabLst>
                <a:tab pos="174625" algn="l"/>
              </a:tabLst>
            </a:pPr>
            <a:r>
              <a:rPr lang="en-GB" sz="1050" dirty="0">
                <a:solidFill>
                  <a:schemeClr val="tx1">
                    <a:lumMod val="75000"/>
                    <a:lumOff val="25000"/>
                  </a:schemeClr>
                </a:solidFill>
                <a:latin typeface="Calibri"/>
                <a:cs typeface="Calibri"/>
              </a:rPr>
              <a:t>Sited under a kilometre away from BraxBess and InnerwickBess. The new substation will enable Berwick Bank windfarm and Eastern Link as well as several GWs of new BESS and generation.</a:t>
            </a:r>
          </a:p>
          <a:p>
            <a:pPr marL="45085" marR="5080" algn="l">
              <a:lnSpc>
                <a:spcPct val="100000"/>
              </a:lnSpc>
              <a:spcBef>
                <a:spcPts val="1005"/>
              </a:spcBef>
            </a:pPr>
            <a:endParaRPr lang="en-GB" sz="1050" spc="-30" dirty="0">
              <a:solidFill>
                <a:srgbClr val="FF0000"/>
              </a:solidFill>
              <a:latin typeface="Calibri"/>
              <a:cs typeface="Calibri"/>
            </a:endParaRPr>
          </a:p>
          <a:p>
            <a:pPr marL="45085" marR="5080" algn="l">
              <a:lnSpc>
                <a:spcPct val="100000"/>
              </a:lnSpc>
              <a:spcBef>
                <a:spcPts val="1005"/>
              </a:spcBef>
            </a:pPr>
            <a:endParaRPr lang="en-GB" sz="1050" spc="-30" dirty="0">
              <a:solidFill>
                <a:srgbClr val="FF0000"/>
              </a:solidFill>
              <a:latin typeface="Calibri"/>
              <a:cs typeface="Calibri"/>
            </a:endParaRPr>
          </a:p>
        </p:txBody>
      </p:sp>
      <p:sp>
        <p:nvSpPr>
          <p:cNvPr id="11" name="TextBox 10">
            <a:extLst>
              <a:ext uri="{FF2B5EF4-FFF2-40B4-BE49-F238E27FC236}">
                <a16:creationId xmlns:a16="http://schemas.microsoft.com/office/drawing/2014/main" id="{21C75769-DFDA-0603-A47D-CA297033F40C}"/>
              </a:ext>
            </a:extLst>
          </p:cNvPr>
          <p:cNvSpPr txBox="1"/>
          <p:nvPr/>
        </p:nvSpPr>
        <p:spPr>
          <a:xfrm>
            <a:off x="5413593" y="1914061"/>
            <a:ext cx="5010484" cy="828432"/>
          </a:xfrm>
          <a:prstGeom prst="rect">
            <a:avLst/>
          </a:prstGeom>
          <a:noFill/>
        </p:spPr>
        <p:txBody>
          <a:bodyPr wrap="square">
            <a:spAutoFit/>
          </a:bodyPr>
          <a:lstStyle/>
          <a:p>
            <a:pPr marL="174625" indent="-136525">
              <a:spcBef>
                <a:spcPts val="720"/>
              </a:spcBef>
              <a:buClr>
                <a:srgbClr val="AB9268"/>
              </a:buClr>
              <a:buFont typeface="Wingdings"/>
              <a:buChar char=""/>
              <a:tabLst>
                <a:tab pos="174625" algn="l"/>
              </a:tabLst>
            </a:pPr>
            <a:r>
              <a:rPr lang="en-GB" sz="1050" dirty="0">
                <a:solidFill>
                  <a:schemeClr val="tx1">
                    <a:lumMod val="75000"/>
                    <a:lumOff val="25000"/>
                  </a:schemeClr>
                </a:solidFill>
                <a:latin typeface="Calibri"/>
                <a:cs typeface="Calibri"/>
              </a:rPr>
              <a:t>Eastern Torness to Hawthorn Pit is the first two new transmission cables that will connect Scotland and England 196km along the east coast from Torness to Hawthorn Pit with 176km subsea. </a:t>
            </a:r>
            <a:r>
              <a:rPr lang="en-GB" sz="1050" spc="-30" dirty="0">
                <a:solidFill>
                  <a:schemeClr val="tx1">
                    <a:lumMod val="75000"/>
                    <a:lumOff val="25000"/>
                  </a:schemeClr>
                </a:solidFill>
                <a:latin typeface="Calibri"/>
                <a:cs typeface="Calibri"/>
              </a:rPr>
              <a:t> </a:t>
            </a:r>
            <a:r>
              <a:rPr lang="en-GB" sz="1050" spc="-30" dirty="0">
                <a:solidFill>
                  <a:schemeClr val="tx1">
                    <a:lumMod val="75000"/>
                    <a:lumOff val="25000"/>
                  </a:schemeClr>
                </a:solidFill>
                <a:latin typeface="Calibri"/>
                <a:cs typeface="Calibri"/>
                <a:hlinkClick r:id="rId4"/>
              </a:rPr>
              <a:t>https://www.easterngreenlink1.co.uk/</a:t>
            </a:r>
            <a:r>
              <a:rPr lang="en-GB" sz="1050" spc="-30" dirty="0">
                <a:solidFill>
                  <a:schemeClr val="tx1">
                    <a:lumMod val="75000"/>
                    <a:lumOff val="25000"/>
                  </a:schemeClr>
                </a:solidFill>
                <a:latin typeface="Calibri"/>
                <a:cs typeface="Calibri"/>
              </a:rPr>
              <a:t>  </a:t>
            </a:r>
          </a:p>
          <a:p>
            <a:pPr marL="38100">
              <a:spcBef>
                <a:spcPts val="720"/>
              </a:spcBef>
              <a:buClr>
                <a:srgbClr val="AB9268"/>
              </a:buClr>
              <a:tabLst>
                <a:tab pos="174625" algn="l"/>
              </a:tabLst>
            </a:pPr>
            <a:endParaRPr lang="en-GB" sz="1050" spc="-30" dirty="0">
              <a:solidFill>
                <a:schemeClr val="tx1">
                  <a:lumMod val="75000"/>
                  <a:lumOff val="25000"/>
                </a:schemeClr>
              </a:solidFill>
              <a:latin typeface="Calibri"/>
              <a:cs typeface="Calibri"/>
            </a:endParaRPr>
          </a:p>
        </p:txBody>
      </p:sp>
      <p:sp>
        <p:nvSpPr>
          <p:cNvPr id="17" name="object 22">
            <a:extLst>
              <a:ext uri="{FF2B5EF4-FFF2-40B4-BE49-F238E27FC236}">
                <a16:creationId xmlns:a16="http://schemas.microsoft.com/office/drawing/2014/main" id="{C3DB797C-166B-6142-10EB-A245D79C278A}"/>
              </a:ext>
            </a:extLst>
          </p:cNvPr>
          <p:cNvSpPr txBox="1"/>
          <p:nvPr/>
        </p:nvSpPr>
        <p:spPr>
          <a:xfrm>
            <a:off x="5546810" y="5607189"/>
            <a:ext cx="4784640" cy="207108"/>
          </a:xfrm>
          <a:prstGeom prst="rect">
            <a:avLst/>
          </a:prstGeom>
          <a:solidFill>
            <a:srgbClr val="343A40"/>
          </a:solidFill>
        </p:spPr>
        <p:txBody>
          <a:bodyPr vert="horz" wrap="square" lIns="0" tIns="37465" rIns="0" bIns="0" rtlCol="0">
            <a:spAutoFit/>
          </a:bodyPr>
          <a:lstStyle/>
          <a:p>
            <a:pPr marL="92075" algn="l">
              <a:lnSpc>
                <a:spcPct val="100000"/>
              </a:lnSpc>
              <a:spcBef>
                <a:spcPts val="295"/>
              </a:spcBef>
            </a:pPr>
            <a:r>
              <a:rPr lang="en-GB" sz="1100" dirty="0">
                <a:solidFill>
                  <a:srgbClr val="FFFFFF"/>
                </a:solidFill>
                <a:latin typeface="Calibri"/>
                <a:cs typeface="Calibri"/>
              </a:rPr>
              <a:t>Scottish Power Transmission – new GSP</a:t>
            </a:r>
            <a:endParaRPr lang="en-GB" sz="1100" dirty="0">
              <a:latin typeface="Calibri"/>
              <a:cs typeface="Calibri"/>
            </a:endParaRPr>
          </a:p>
        </p:txBody>
      </p:sp>
      <p:sp>
        <p:nvSpPr>
          <p:cNvPr id="25" name="object 22">
            <a:extLst>
              <a:ext uri="{FF2B5EF4-FFF2-40B4-BE49-F238E27FC236}">
                <a16:creationId xmlns:a16="http://schemas.microsoft.com/office/drawing/2014/main" id="{C64E3621-D916-566D-51AF-E370D2EBEEE8}"/>
              </a:ext>
            </a:extLst>
          </p:cNvPr>
          <p:cNvSpPr txBox="1"/>
          <p:nvPr/>
        </p:nvSpPr>
        <p:spPr>
          <a:xfrm>
            <a:off x="358775" y="4889988"/>
            <a:ext cx="4726747" cy="207108"/>
          </a:xfrm>
          <a:prstGeom prst="rect">
            <a:avLst/>
          </a:prstGeom>
          <a:solidFill>
            <a:srgbClr val="343A40"/>
          </a:solidFill>
        </p:spPr>
        <p:txBody>
          <a:bodyPr vert="horz" wrap="square" lIns="0" tIns="37465" rIns="0" bIns="0" rtlCol="0">
            <a:spAutoFit/>
          </a:bodyPr>
          <a:lstStyle/>
          <a:p>
            <a:pPr marL="92075" algn="l">
              <a:lnSpc>
                <a:spcPct val="100000"/>
              </a:lnSpc>
              <a:spcBef>
                <a:spcPts val="295"/>
              </a:spcBef>
            </a:pPr>
            <a:r>
              <a:rPr lang="en-GB" sz="1100" dirty="0">
                <a:solidFill>
                  <a:srgbClr val="FFFFFF"/>
                </a:solidFill>
                <a:latin typeface="Calibri"/>
                <a:cs typeface="Calibri"/>
              </a:rPr>
              <a:t>Locational pricing and negatively price power potential</a:t>
            </a:r>
            <a:endParaRPr lang="en-GB" sz="1100" dirty="0">
              <a:latin typeface="Calibri"/>
              <a:cs typeface="Calibri"/>
            </a:endParaRPr>
          </a:p>
        </p:txBody>
      </p:sp>
      <p:sp>
        <p:nvSpPr>
          <p:cNvPr id="30" name="object 22">
            <a:extLst>
              <a:ext uri="{FF2B5EF4-FFF2-40B4-BE49-F238E27FC236}">
                <a16:creationId xmlns:a16="http://schemas.microsoft.com/office/drawing/2014/main" id="{9DDA4410-E848-CF7D-F311-4FD2AEFB8BD7}"/>
              </a:ext>
            </a:extLst>
          </p:cNvPr>
          <p:cNvSpPr txBox="1"/>
          <p:nvPr/>
        </p:nvSpPr>
        <p:spPr>
          <a:xfrm>
            <a:off x="5459999" y="1569617"/>
            <a:ext cx="5010484" cy="207108"/>
          </a:xfrm>
          <a:prstGeom prst="rect">
            <a:avLst/>
          </a:prstGeom>
          <a:solidFill>
            <a:srgbClr val="343A40"/>
          </a:solidFill>
        </p:spPr>
        <p:txBody>
          <a:bodyPr vert="horz" wrap="square" lIns="0" tIns="37465" rIns="0" bIns="0" rtlCol="0">
            <a:spAutoFit/>
          </a:bodyPr>
          <a:lstStyle/>
          <a:p>
            <a:pPr marL="92075" algn="l">
              <a:lnSpc>
                <a:spcPct val="100000"/>
              </a:lnSpc>
              <a:spcBef>
                <a:spcPts val="295"/>
              </a:spcBef>
            </a:pPr>
            <a:r>
              <a:rPr lang="en-GB" sz="1100" dirty="0">
                <a:solidFill>
                  <a:srgbClr val="FFFFFF"/>
                </a:solidFill>
                <a:latin typeface="Calibri"/>
                <a:cs typeface="Calibri"/>
              </a:rPr>
              <a:t>Eastern Link Torness to Hawthorn Pit</a:t>
            </a:r>
            <a:endParaRPr lang="en-GB" sz="1100" dirty="0">
              <a:latin typeface="Calibri"/>
              <a:cs typeface="Calibri"/>
            </a:endParaRPr>
          </a:p>
        </p:txBody>
      </p:sp>
      <p:pic>
        <p:nvPicPr>
          <p:cNvPr id="4" name="Picture 3">
            <a:extLst>
              <a:ext uri="{FF2B5EF4-FFF2-40B4-BE49-F238E27FC236}">
                <a16:creationId xmlns:a16="http://schemas.microsoft.com/office/drawing/2014/main" id="{C6920BD8-7684-CDCF-6F44-FD3ECB874577}"/>
              </a:ext>
            </a:extLst>
          </p:cNvPr>
          <p:cNvPicPr>
            <a:picLocks noChangeAspect="1"/>
          </p:cNvPicPr>
          <p:nvPr/>
        </p:nvPicPr>
        <p:blipFill>
          <a:blip r:embed="rId5"/>
          <a:stretch>
            <a:fillRect/>
          </a:stretch>
        </p:blipFill>
        <p:spPr>
          <a:xfrm>
            <a:off x="9764473" y="754589"/>
            <a:ext cx="566977" cy="566977"/>
          </a:xfrm>
          <a:prstGeom prst="rect">
            <a:avLst/>
          </a:prstGeom>
        </p:spPr>
      </p:pic>
      <p:sp>
        <p:nvSpPr>
          <p:cNvPr id="10" name="TextBox 9">
            <a:extLst>
              <a:ext uri="{FF2B5EF4-FFF2-40B4-BE49-F238E27FC236}">
                <a16:creationId xmlns:a16="http://schemas.microsoft.com/office/drawing/2014/main" id="{8E39BD32-B8F9-91F7-B59B-32B1888605B9}"/>
              </a:ext>
            </a:extLst>
          </p:cNvPr>
          <p:cNvSpPr txBox="1"/>
          <p:nvPr/>
        </p:nvSpPr>
        <p:spPr>
          <a:xfrm>
            <a:off x="330328" y="1950591"/>
            <a:ext cx="5083265" cy="505267"/>
          </a:xfrm>
          <a:prstGeom prst="rect">
            <a:avLst/>
          </a:prstGeom>
          <a:noFill/>
        </p:spPr>
        <p:txBody>
          <a:bodyPr wrap="square">
            <a:spAutoFit/>
          </a:bodyPr>
          <a:lstStyle/>
          <a:p>
            <a:pPr marL="174625" indent="-136525">
              <a:lnSpc>
                <a:spcPct val="100000"/>
              </a:lnSpc>
              <a:spcBef>
                <a:spcPts val="720"/>
              </a:spcBef>
              <a:buClr>
                <a:srgbClr val="AB9268"/>
              </a:buClr>
              <a:buFont typeface="Wingdings"/>
              <a:buChar char=""/>
              <a:tabLst>
                <a:tab pos="174625" algn="l"/>
              </a:tabLst>
            </a:pPr>
            <a:r>
              <a:rPr lang="en-GB" sz="1050" spc="-30" dirty="0">
                <a:solidFill>
                  <a:schemeClr val="tx1">
                    <a:lumMod val="75000"/>
                    <a:lumOff val="25000"/>
                  </a:schemeClr>
                </a:solidFill>
                <a:latin typeface="Calibri"/>
                <a:cs typeface="Calibri"/>
              </a:rPr>
              <a:t>Berwick Bank 4GW windfarm, largest in Europe   </a:t>
            </a:r>
            <a:r>
              <a:rPr lang="en-GB" sz="1050" spc="-30" dirty="0">
                <a:solidFill>
                  <a:schemeClr val="tx1">
                    <a:lumMod val="75000"/>
                    <a:lumOff val="25000"/>
                  </a:schemeClr>
                </a:solidFill>
                <a:latin typeface="Calibri"/>
                <a:cs typeface="Calibri"/>
                <a:hlinkClick r:id="rId6"/>
              </a:rPr>
              <a:t>https://www.berwickbank.com/</a:t>
            </a:r>
            <a:endParaRPr lang="en-GB" sz="1050" spc="-30" dirty="0">
              <a:solidFill>
                <a:schemeClr val="tx1">
                  <a:lumMod val="75000"/>
                  <a:lumOff val="25000"/>
                </a:schemeClr>
              </a:solidFill>
              <a:latin typeface="Calibri"/>
              <a:cs typeface="Calibri"/>
            </a:endParaRPr>
          </a:p>
          <a:p>
            <a:pPr marL="174625" indent="-136525">
              <a:lnSpc>
                <a:spcPct val="100000"/>
              </a:lnSpc>
              <a:spcBef>
                <a:spcPts val="720"/>
              </a:spcBef>
              <a:buClr>
                <a:srgbClr val="AB9268"/>
              </a:buClr>
              <a:buFont typeface="Wingdings"/>
              <a:buChar char=""/>
              <a:tabLst>
                <a:tab pos="174625" algn="l"/>
              </a:tabLst>
            </a:pPr>
            <a:r>
              <a:rPr lang="en-GB" sz="1050" spc="-30" dirty="0">
                <a:solidFill>
                  <a:schemeClr val="tx1">
                    <a:lumMod val="75000"/>
                    <a:lumOff val="25000"/>
                  </a:schemeClr>
                </a:solidFill>
                <a:latin typeface="Calibri"/>
                <a:cs typeface="Calibri"/>
              </a:rPr>
              <a:t>4GW of wind means the Braxbess and Innerwick BESS are likely to get a lot of use!</a:t>
            </a:r>
            <a:endParaRPr lang="en-GB" sz="1050" dirty="0">
              <a:solidFill>
                <a:schemeClr val="tx1">
                  <a:lumMod val="75000"/>
                  <a:lumOff val="25000"/>
                </a:schemeClr>
              </a:solidFill>
              <a:latin typeface="Calibri"/>
              <a:cs typeface="Calibri"/>
            </a:endParaRPr>
          </a:p>
        </p:txBody>
      </p:sp>
      <p:sp>
        <p:nvSpPr>
          <p:cNvPr id="14" name="TextBox 13">
            <a:extLst>
              <a:ext uri="{FF2B5EF4-FFF2-40B4-BE49-F238E27FC236}">
                <a16:creationId xmlns:a16="http://schemas.microsoft.com/office/drawing/2014/main" id="{BA56008B-1CAE-2BA7-39DB-844908754FC6}"/>
              </a:ext>
            </a:extLst>
          </p:cNvPr>
          <p:cNvSpPr txBox="1"/>
          <p:nvPr/>
        </p:nvSpPr>
        <p:spPr>
          <a:xfrm>
            <a:off x="329915" y="5225667"/>
            <a:ext cx="4794018" cy="2049279"/>
          </a:xfrm>
          <a:prstGeom prst="rect">
            <a:avLst/>
          </a:prstGeom>
          <a:noFill/>
        </p:spPr>
        <p:txBody>
          <a:bodyPr wrap="square">
            <a:spAutoFit/>
          </a:bodyPr>
          <a:lstStyle/>
          <a:p>
            <a:pPr marL="174625" indent="-136525">
              <a:lnSpc>
                <a:spcPct val="100000"/>
              </a:lnSpc>
              <a:spcBef>
                <a:spcPts val="720"/>
              </a:spcBef>
              <a:buClr>
                <a:srgbClr val="AB9268"/>
              </a:buClr>
              <a:buFont typeface="Wingdings"/>
              <a:buChar char=""/>
              <a:tabLst>
                <a:tab pos="174625" algn="l"/>
              </a:tabLst>
            </a:pPr>
            <a:r>
              <a:rPr lang="en-GB" sz="1050" dirty="0">
                <a:solidFill>
                  <a:schemeClr val="tx1">
                    <a:lumMod val="75000"/>
                    <a:lumOff val="25000"/>
                  </a:schemeClr>
                </a:solidFill>
                <a:latin typeface="Calibri"/>
                <a:cs typeface="Calibri"/>
              </a:rPr>
              <a:t>Modo Energy has predicted 1000 hours per year of negative power costs on the wider system by 2027</a:t>
            </a:r>
            <a:r>
              <a:rPr lang="en-GB" sz="1050" spc="-10" dirty="0">
                <a:solidFill>
                  <a:schemeClr val="tx1">
                    <a:lumMod val="75000"/>
                    <a:lumOff val="25000"/>
                  </a:schemeClr>
                </a:solidFill>
                <a:latin typeface="Calibri"/>
                <a:cs typeface="Calibri"/>
              </a:rPr>
              <a:t>. </a:t>
            </a:r>
            <a:r>
              <a:rPr lang="en-GB" sz="1050" spc="-10" dirty="0">
                <a:solidFill>
                  <a:schemeClr val="tx1">
                    <a:lumMod val="75000"/>
                    <a:lumOff val="25000"/>
                  </a:schemeClr>
                </a:solidFill>
                <a:latin typeface="Calibri"/>
                <a:cs typeface="Calibri"/>
                <a:hlinkClick r:id="rId7"/>
              </a:rPr>
              <a:t>https://modoenergy.com/research/sep-24-negative-price-explainer-marginal-generators-subsidized-nuclear-rego-ro-cfd-contracts-for-difference</a:t>
            </a:r>
            <a:endParaRPr lang="en-GB" sz="1050" spc="-10" dirty="0">
              <a:solidFill>
                <a:schemeClr val="tx1">
                  <a:lumMod val="75000"/>
                  <a:lumOff val="25000"/>
                </a:schemeClr>
              </a:solidFill>
              <a:latin typeface="Calibri"/>
              <a:cs typeface="Calibri"/>
            </a:endParaRPr>
          </a:p>
          <a:p>
            <a:pPr marL="174625" indent="-136525">
              <a:lnSpc>
                <a:spcPct val="100000"/>
              </a:lnSpc>
              <a:spcBef>
                <a:spcPts val="720"/>
              </a:spcBef>
              <a:buClr>
                <a:srgbClr val="AB9268"/>
              </a:buClr>
              <a:buFont typeface="Wingdings"/>
              <a:buChar char=""/>
              <a:tabLst>
                <a:tab pos="174625" algn="l"/>
              </a:tabLst>
            </a:pPr>
            <a:r>
              <a:rPr lang="en-GB" sz="1050" dirty="0">
                <a:solidFill>
                  <a:schemeClr val="tx1">
                    <a:lumMod val="75000"/>
                    <a:lumOff val="25000"/>
                  </a:schemeClr>
                </a:solidFill>
                <a:latin typeface="Calibri"/>
                <a:cs typeface="Calibri"/>
              </a:rPr>
              <a:t>Given Berwick Bank is 4GW and Eastern Link 1 is 2GW we believe Braxbess and Innerwick BESS are sited in a location that will generate perhaps up to double the number of negative hours hence our estimate of up to 2000 negative hours per year. </a:t>
            </a:r>
          </a:p>
          <a:p>
            <a:pPr marL="174625" indent="-136525">
              <a:lnSpc>
                <a:spcPct val="100000"/>
              </a:lnSpc>
              <a:spcBef>
                <a:spcPts val="720"/>
              </a:spcBef>
              <a:buClr>
                <a:srgbClr val="AB9268"/>
              </a:buClr>
              <a:buFont typeface="Wingdings"/>
              <a:buChar char=""/>
              <a:tabLst>
                <a:tab pos="174625" algn="l"/>
              </a:tabLst>
            </a:pPr>
            <a:r>
              <a:rPr lang="en-GB" sz="1050" dirty="0">
                <a:solidFill>
                  <a:schemeClr val="tx1">
                    <a:lumMod val="75000"/>
                    <a:lumOff val="25000"/>
                  </a:schemeClr>
                </a:solidFill>
                <a:latin typeface="Calibri"/>
                <a:cs typeface="Calibri"/>
              </a:rPr>
              <a:t>Negative hours are times when BESS will get paid to fill up with power meaning operating costs go to zero as costs of roundtrip losses and ongoing maintenance are covered by getting paid to both generate and demand power. </a:t>
            </a:r>
          </a:p>
        </p:txBody>
      </p:sp>
      <p:pic>
        <p:nvPicPr>
          <p:cNvPr id="8" name="Picture 7" descr="A map of the united kingdom&#10;&#10;Description automatically generated">
            <a:extLst>
              <a:ext uri="{FF2B5EF4-FFF2-40B4-BE49-F238E27FC236}">
                <a16:creationId xmlns:a16="http://schemas.microsoft.com/office/drawing/2014/main" id="{1404D49A-66D8-1074-2424-5F371EFDB4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95584" y="2797320"/>
            <a:ext cx="1471697" cy="1436878"/>
          </a:xfrm>
          <a:prstGeom prst="rect">
            <a:avLst/>
          </a:prstGeom>
        </p:spPr>
      </p:pic>
      <p:pic>
        <p:nvPicPr>
          <p:cNvPr id="16" name="Picture 15" descr="A map of the united kingdom&#10;&#10;Description automatically generated">
            <a:extLst>
              <a:ext uri="{FF2B5EF4-FFF2-40B4-BE49-F238E27FC236}">
                <a16:creationId xmlns:a16="http://schemas.microsoft.com/office/drawing/2014/main" id="{6C71235A-791C-6390-4484-317F4A4E51E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11831" y="2518424"/>
            <a:ext cx="2319417" cy="1944362"/>
          </a:xfrm>
          <a:prstGeom prst="rect">
            <a:avLst/>
          </a:prstGeom>
        </p:spPr>
      </p:pic>
      <p:pic>
        <p:nvPicPr>
          <p:cNvPr id="19" name="Picture 18" descr="A map of the united states&#10;&#10;Description automatically generated">
            <a:extLst>
              <a:ext uri="{FF2B5EF4-FFF2-40B4-BE49-F238E27FC236}">
                <a16:creationId xmlns:a16="http://schemas.microsoft.com/office/drawing/2014/main" id="{EEF69B17-C209-D4AB-3391-441601DE559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8740" y="2676802"/>
            <a:ext cx="2417410" cy="1475562"/>
          </a:xfrm>
          <a:prstGeom prst="rect">
            <a:avLst/>
          </a:prstGeom>
        </p:spPr>
      </p:pic>
      <p:pic>
        <p:nvPicPr>
          <p:cNvPr id="24" name="Picture 23" descr="A map of a city&#10;&#10;Description automatically generated">
            <a:extLst>
              <a:ext uri="{FF2B5EF4-FFF2-40B4-BE49-F238E27FC236}">
                <a16:creationId xmlns:a16="http://schemas.microsoft.com/office/drawing/2014/main" id="{5DF65D1D-17BF-73BD-1343-0D06250F90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87201" y="2694492"/>
            <a:ext cx="2146497" cy="1486648"/>
          </a:xfrm>
          <a:prstGeom prst="rect">
            <a:avLst/>
          </a:prstGeom>
        </p:spPr>
      </p:pic>
      <p:sp>
        <p:nvSpPr>
          <p:cNvPr id="27" name="TextBox 26">
            <a:extLst>
              <a:ext uri="{FF2B5EF4-FFF2-40B4-BE49-F238E27FC236}">
                <a16:creationId xmlns:a16="http://schemas.microsoft.com/office/drawing/2014/main" id="{E90A2644-7502-914B-9660-0B25D74E7603}"/>
              </a:ext>
            </a:extLst>
          </p:cNvPr>
          <p:cNvSpPr txBox="1"/>
          <p:nvPr/>
        </p:nvSpPr>
        <p:spPr>
          <a:xfrm>
            <a:off x="346049" y="4368281"/>
            <a:ext cx="4726748" cy="415498"/>
          </a:xfrm>
          <a:prstGeom prst="rect">
            <a:avLst/>
          </a:prstGeom>
          <a:noFill/>
        </p:spPr>
        <p:txBody>
          <a:bodyPr wrap="square">
            <a:spAutoFit/>
          </a:bodyPr>
          <a:lstStyle/>
          <a:p>
            <a:pPr marL="174625" indent="-136525">
              <a:lnSpc>
                <a:spcPct val="100000"/>
              </a:lnSpc>
              <a:spcBef>
                <a:spcPts val="720"/>
              </a:spcBef>
              <a:buClr>
                <a:srgbClr val="AB9268"/>
              </a:buClr>
              <a:buFont typeface="Wingdings"/>
              <a:buChar char=""/>
              <a:tabLst>
                <a:tab pos="174625" algn="l"/>
              </a:tabLst>
            </a:pPr>
            <a:r>
              <a:rPr lang="en-GB" sz="1050" spc="-30" dirty="0">
                <a:solidFill>
                  <a:schemeClr val="tx1">
                    <a:lumMod val="75000"/>
                    <a:lumOff val="25000"/>
                  </a:schemeClr>
                </a:solidFill>
                <a:latin typeface="Calibri"/>
                <a:cs typeface="Calibri"/>
              </a:rPr>
              <a:t>The cable route for Berwick Bank is across Moffat family land. The family who the Braxbess and Innerwick Bess Options are agreed with. </a:t>
            </a:r>
          </a:p>
        </p:txBody>
      </p:sp>
      <p:sp>
        <p:nvSpPr>
          <p:cNvPr id="28" name="TextBox 27">
            <a:extLst>
              <a:ext uri="{FF2B5EF4-FFF2-40B4-BE49-F238E27FC236}">
                <a16:creationId xmlns:a16="http://schemas.microsoft.com/office/drawing/2014/main" id="{E5CDD929-0B40-6BD5-CB8E-C5C97C620811}"/>
              </a:ext>
            </a:extLst>
          </p:cNvPr>
          <p:cNvSpPr txBox="1"/>
          <p:nvPr/>
        </p:nvSpPr>
        <p:spPr>
          <a:xfrm>
            <a:off x="5461946" y="4417744"/>
            <a:ext cx="4726748" cy="1151597"/>
          </a:xfrm>
          <a:prstGeom prst="rect">
            <a:avLst/>
          </a:prstGeom>
          <a:noFill/>
        </p:spPr>
        <p:txBody>
          <a:bodyPr wrap="square">
            <a:spAutoFit/>
          </a:bodyPr>
          <a:lstStyle/>
          <a:p>
            <a:pPr marL="174625" indent="-136525">
              <a:lnSpc>
                <a:spcPct val="100000"/>
              </a:lnSpc>
              <a:spcBef>
                <a:spcPts val="720"/>
              </a:spcBef>
              <a:buClr>
                <a:srgbClr val="AB9268"/>
              </a:buClr>
              <a:buFont typeface="Wingdings"/>
              <a:buChar char=""/>
              <a:tabLst>
                <a:tab pos="174625" algn="l"/>
              </a:tabLst>
            </a:pPr>
            <a:r>
              <a:rPr lang="en-GB" sz="1050" spc="-30" dirty="0">
                <a:solidFill>
                  <a:schemeClr val="tx1">
                    <a:lumMod val="75000"/>
                    <a:lumOff val="25000"/>
                  </a:schemeClr>
                </a:solidFill>
                <a:latin typeface="Calibri"/>
                <a:cs typeface="Calibri"/>
              </a:rPr>
              <a:t>The transmission and distribution networks build out based on demand rather than ahead of or in anticipation of need based on the regulatory imperative to be as capex efficient as possible. However, the result is they have historically been many years behind the curve on the market requirement for additional capacity. </a:t>
            </a:r>
          </a:p>
          <a:p>
            <a:pPr marL="174625" indent="-136525">
              <a:lnSpc>
                <a:spcPct val="100000"/>
              </a:lnSpc>
              <a:spcBef>
                <a:spcPts val="720"/>
              </a:spcBef>
              <a:buClr>
                <a:srgbClr val="AB9268"/>
              </a:buClr>
              <a:buFont typeface="Wingdings"/>
              <a:buChar char=""/>
              <a:tabLst>
                <a:tab pos="174625" algn="l"/>
              </a:tabLst>
            </a:pPr>
            <a:r>
              <a:rPr lang="en-GB" sz="1050" spc="-30" dirty="0">
                <a:solidFill>
                  <a:schemeClr val="tx1">
                    <a:lumMod val="75000"/>
                    <a:lumOff val="25000"/>
                  </a:schemeClr>
                </a:solidFill>
                <a:latin typeface="Calibri"/>
                <a:cs typeface="Calibri"/>
              </a:rPr>
              <a:t>EHD assumption is Branxton location will be severely constrained of hundreds of hours a year presenting exceptional opportunity for BESS to operate at low or zero cost. </a:t>
            </a:r>
          </a:p>
        </p:txBody>
      </p:sp>
    </p:spTree>
    <p:extLst>
      <p:ext uri="{BB962C8B-B14F-4D97-AF65-F5344CB8AC3E}">
        <p14:creationId xmlns:p14="http://schemas.microsoft.com/office/powerpoint/2010/main" val="1029187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0">
            <a:extLst>
              <a:ext uri="{FF2B5EF4-FFF2-40B4-BE49-F238E27FC236}">
                <a16:creationId xmlns:a16="http://schemas.microsoft.com/office/drawing/2014/main" id="{55240C75-F6BD-5FE4-8883-E5CB2B632D57}"/>
              </a:ext>
            </a:extLst>
          </p:cNvPr>
          <p:cNvSpPr/>
          <p:nvPr/>
        </p:nvSpPr>
        <p:spPr>
          <a:xfrm>
            <a:off x="340751" y="5685628"/>
            <a:ext cx="1440000" cy="1080000"/>
          </a:xfrm>
          <a:custGeom>
            <a:avLst/>
            <a:gdLst/>
            <a:ahLst/>
            <a:cxnLst/>
            <a:rect l="l" t="t" r="r" b="b"/>
            <a:pathLst>
              <a:path w="1440180" h="1080135">
                <a:moveTo>
                  <a:pt x="1260030" y="0"/>
                </a:moveTo>
                <a:lnTo>
                  <a:pt x="180009" y="0"/>
                </a:lnTo>
                <a:lnTo>
                  <a:pt x="132156" y="6434"/>
                </a:lnTo>
                <a:lnTo>
                  <a:pt x="89155" y="24590"/>
                </a:lnTo>
                <a:lnTo>
                  <a:pt x="52724" y="52752"/>
                </a:lnTo>
                <a:lnTo>
                  <a:pt x="24576" y="89201"/>
                </a:lnTo>
                <a:lnTo>
                  <a:pt x="6430" y="132218"/>
                </a:lnTo>
                <a:lnTo>
                  <a:pt x="0" y="180086"/>
                </a:lnTo>
                <a:lnTo>
                  <a:pt x="0" y="900049"/>
                </a:lnTo>
                <a:lnTo>
                  <a:pt x="6430" y="947907"/>
                </a:lnTo>
                <a:lnTo>
                  <a:pt x="24576" y="990901"/>
                </a:lnTo>
                <a:lnTo>
                  <a:pt x="52724" y="1027318"/>
                </a:lnTo>
                <a:lnTo>
                  <a:pt x="89155" y="1055449"/>
                </a:lnTo>
                <a:lnTo>
                  <a:pt x="132156" y="1073583"/>
                </a:lnTo>
                <a:lnTo>
                  <a:pt x="180009" y="1080008"/>
                </a:lnTo>
                <a:lnTo>
                  <a:pt x="1260030" y="1080008"/>
                </a:lnTo>
                <a:lnTo>
                  <a:pt x="1307888" y="1073583"/>
                </a:lnTo>
                <a:lnTo>
                  <a:pt x="1350882" y="1055449"/>
                </a:lnTo>
                <a:lnTo>
                  <a:pt x="1387300" y="1027318"/>
                </a:lnTo>
                <a:lnTo>
                  <a:pt x="1415431" y="990901"/>
                </a:lnTo>
                <a:lnTo>
                  <a:pt x="1433564" y="947907"/>
                </a:lnTo>
                <a:lnTo>
                  <a:pt x="1439989" y="900049"/>
                </a:lnTo>
                <a:lnTo>
                  <a:pt x="1439989" y="180086"/>
                </a:lnTo>
                <a:lnTo>
                  <a:pt x="1433564" y="132218"/>
                </a:lnTo>
                <a:lnTo>
                  <a:pt x="1415431" y="89201"/>
                </a:lnTo>
                <a:lnTo>
                  <a:pt x="1387300" y="52752"/>
                </a:lnTo>
                <a:lnTo>
                  <a:pt x="1350882" y="24590"/>
                </a:lnTo>
                <a:lnTo>
                  <a:pt x="1307888" y="6434"/>
                </a:lnTo>
                <a:lnTo>
                  <a:pt x="1260030" y="0"/>
                </a:lnTo>
                <a:close/>
              </a:path>
            </a:pathLst>
          </a:custGeom>
          <a:solidFill>
            <a:schemeClr val="accent3">
              <a:lumMod val="40000"/>
              <a:lumOff val="60000"/>
              <a:alpha val="39999"/>
            </a:schemeClr>
          </a:solidFill>
        </p:spPr>
        <p:txBody>
          <a:bodyPr wrap="square" lIns="0" tIns="0" rIns="0" bIns="0" rtlCol="0"/>
          <a:lstStyle/>
          <a:p>
            <a:endParaRPr/>
          </a:p>
        </p:txBody>
      </p:sp>
      <p:sp>
        <p:nvSpPr>
          <p:cNvPr id="2" name="object 2"/>
          <p:cNvSpPr txBox="1"/>
          <p:nvPr/>
        </p:nvSpPr>
        <p:spPr>
          <a:xfrm>
            <a:off x="9536430" y="355473"/>
            <a:ext cx="796290" cy="147955"/>
          </a:xfrm>
          <a:prstGeom prst="rect">
            <a:avLst/>
          </a:prstGeom>
        </p:spPr>
        <p:txBody>
          <a:bodyPr vert="horz" wrap="square" lIns="0" tIns="12700" rIns="0" bIns="0" rtlCol="0">
            <a:spAutoFit/>
          </a:bodyPr>
          <a:lstStyle/>
          <a:p>
            <a:pPr marL="12700">
              <a:lnSpc>
                <a:spcPct val="100000"/>
              </a:lnSpc>
              <a:spcBef>
                <a:spcPts val="100"/>
              </a:spcBef>
            </a:pPr>
            <a:r>
              <a:rPr sz="800" spc="90" dirty="0">
                <a:solidFill>
                  <a:srgbClr val="2C384B"/>
                </a:solidFill>
                <a:latin typeface="Calibri"/>
                <a:cs typeface="Calibri"/>
              </a:rPr>
              <a:t>CONFIDENTIAL</a:t>
            </a:r>
            <a:endParaRPr sz="800">
              <a:latin typeface="Calibri"/>
              <a:cs typeface="Calibri"/>
            </a:endParaRPr>
          </a:p>
        </p:txBody>
      </p:sp>
      <p:sp>
        <p:nvSpPr>
          <p:cNvPr id="3" name="object 3"/>
          <p:cNvSpPr txBox="1"/>
          <p:nvPr/>
        </p:nvSpPr>
        <p:spPr>
          <a:xfrm>
            <a:off x="346048" y="355474"/>
            <a:ext cx="1114452" cy="135935"/>
          </a:xfrm>
          <a:prstGeom prst="rect">
            <a:avLst/>
          </a:prstGeom>
        </p:spPr>
        <p:txBody>
          <a:bodyPr vert="horz" wrap="square" lIns="0" tIns="12700" rIns="0" bIns="0" rtlCol="0">
            <a:spAutoFit/>
          </a:bodyPr>
          <a:lstStyle/>
          <a:p>
            <a:pPr marL="12700">
              <a:lnSpc>
                <a:spcPct val="100000"/>
              </a:lnSpc>
              <a:spcBef>
                <a:spcPts val="100"/>
              </a:spcBef>
            </a:pPr>
            <a:r>
              <a:rPr sz="800" spc="80" dirty="0">
                <a:solidFill>
                  <a:srgbClr val="2C384B"/>
                </a:solidFill>
                <a:latin typeface="Calibri"/>
                <a:cs typeface="Calibri"/>
              </a:rPr>
              <a:t>PROJECT</a:t>
            </a:r>
            <a:r>
              <a:rPr sz="800" spc="85" dirty="0">
                <a:solidFill>
                  <a:srgbClr val="2C384B"/>
                </a:solidFill>
                <a:latin typeface="Calibri"/>
                <a:cs typeface="Calibri"/>
              </a:rPr>
              <a:t> </a:t>
            </a:r>
            <a:r>
              <a:rPr lang="en-GB" sz="800" spc="50" dirty="0">
                <a:solidFill>
                  <a:srgbClr val="2C384B"/>
                </a:solidFill>
                <a:latin typeface="Calibri"/>
                <a:cs typeface="Calibri"/>
              </a:rPr>
              <a:t>BRANX</a:t>
            </a:r>
            <a:r>
              <a:rPr sz="800" spc="50" dirty="0">
                <a:solidFill>
                  <a:srgbClr val="2C384B"/>
                </a:solidFill>
                <a:latin typeface="Calibri"/>
                <a:cs typeface="Calibri"/>
              </a:rPr>
              <a:t>T</a:t>
            </a:r>
            <a:r>
              <a:rPr lang="en-GB" sz="800" spc="50" dirty="0">
                <a:solidFill>
                  <a:srgbClr val="2C384B"/>
                </a:solidFill>
                <a:latin typeface="Calibri"/>
                <a:cs typeface="Calibri"/>
              </a:rPr>
              <a:t>ON</a:t>
            </a:r>
            <a:endParaRPr sz="800" dirty="0">
              <a:latin typeface="Calibri"/>
              <a:cs typeface="Calibri"/>
            </a:endParaRPr>
          </a:p>
        </p:txBody>
      </p:sp>
      <p:sp>
        <p:nvSpPr>
          <p:cNvPr id="5" name="object 5"/>
          <p:cNvSpPr/>
          <p:nvPr/>
        </p:nvSpPr>
        <p:spPr>
          <a:xfrm>
            <a:off x="358775" y="1470787"/>
            <a:ext cx="9972675" cy="0"/>
          </a:xfrm>
          <a:custGeom>
            <a:avLst/>
            <a:gdLst/>
            <a:ahLst/>
            <a:cxnLst/>
            <a:rect l="l" t="t" r="r" b="b"/>
            <a:pathLst>
              <a:path w="9972675">
                <a:moveTo>
                  <a:pt x="0" y="0"/>
                </a:moveTo>
                <a:lnTo>
                  <a:pt x="9972675" y="0"/>
                </a:lnTo>
              </a:path>
            </a:pathLst>
          </a:custGeom>
          <a:ln w="3175">
            <a:solidFill>
              <a:srgbClr val="AB9268"/>
            </a:solidFill>
          </a:ln>
        </p:spPr>
        <p:txBody>
          <a:bodyPr wrap="square" lIns="0" tIns="0" rIns="0" bIns="0" rtlCol="0"/>
          <a:lstStyle/>
          <a:p>
            <a:endParaRPr/>
          </a:p>
        </p:txBody>
      </p:sp>
      <p:sp>
        <p:nvSpPr>
          <p:cNvPr id="12" name="object 12"/>
          <p:cNvSpPr txBox="1"/>
          <p:nvPr/>
        </p:nvSpPr>
        <p:spPr>
          <a:xfrm>
            <a:off x="346049" y="864235"/>
            <a:ext cx="7454265" cy="289823"/>
          </a:xfrm>
          <a:prstGeom prst="rect">
            <a:avLst/>
          </a:prstGeom>
        </p:spPr>
        <p:txBody>
          <a:bodyPr vert="horz" wrap="square" lIns="0" tIns="12700" rIns="0" bIns="0" rtlCol="0">
            <a:spAutoFit/>
          </a:bodyPr>
          <a:lstStyle/>
          <a:p>
            <a:pPr marL="12700">
              <a:lnSpc>
                <a:spcPct val="100000"/>
              </a:lnSpc>
              <a:spcBef>
                <a:spcPts val="100"/>
              </a:spcBef>
            </a:pPr>
            <a:r>
              <a:rPr lang="en-GB" sz="1800" dirty="0">
                <a:solidFill>
                  <a:srgbClr val="2C384B"/>
                </a:solidFill>
                <a:latin typeface="Trebuchet MS"/>
                <a:cs typeface="Trebuchet MS"/>
              </a:rPr>
              <a:t>Energy Hub Developments </a:t>
            </a:r>
            <a:r>
              <a:rPr lang="en-GB" sz="1800" spc="-25" dirty="0">
                <a:solidFill>
                  <a:srgbClr val="2C384B"/>
                </a:solidFill>
                <a:latin typeface="Trebuchet MS"/>
                <a:cs typeface="Trebuchet MS"/>
              </a:rPr>
              <a:t>overview</a:t>
            </a:r>
            <a:endParaRPr sz="1800" dirty="0">
              <a:latin typeface="Trebuchet MS"/>
              <a:cs typeface="Trebuchet MS"/>
            </a:endParaRPr>
          </a:p>
        </p:txBody>
      </p:sp>
      <p:sp>
        <p:nvSpPr>
          <p:cNvPr id="14" name="object 14"/>
          <p:cNvSpPr txBox="1"/>
          <p:nvPr/>
        </p:nvSpPr>
        <p:spPr>
          <a:xfrm>
            <a:off x="338922" y="1451410"/>
            <a:ext cx="4904728" cy="1892633"/>
          </a:xfrm>
          <a:prstGeom prst="rect">
            <a:avLst/>
          </a:prstGeom>
        </p:spPr>
        <p:txBody>
          <a:bodyPr vert="horz" wrap="square" lIns="0" tIns="104139" rIns="0" bIns="0" rtlCol="0">
            <a:spAutoFit/>
          </a:bodyPr>
          <a:lstStyle/>
          <a:p>
            <a:pPr marL="12700">
              <a:lnSpc>
                <a:spcPct val="100000"/>
              </a:lnSpc>
              <a:spcBef>
                <a:spcPts val="819"/>
              </a:spcBef>
            </a:pPr>
            <a:r>
              <a:rPr lang="en-GB" sz="1100" dirty="0">
                <a:solidFill>
                  <a:srgbClr val="343A40"/>
                </a:solidFill>
                <a:latin typeface="Trebuchet MS"/>
                <a:cs typeface="Trebuchet MS"/>
              </a:rPr>
              <a:t>EHD </a:t>
            </a:r>
            <a:r>
              <a:rPr sz="1100" spc="-10" dirty="0">
                <a:solidFill>
                  <a:srgbClr val="343A40"/>
                </a:solidFill>
                <a:latin typeface="Trebuchet MS"/>
                <a:cs typeface="Trebuchet MS"/>
              </a:rPr>
              <a:t>Overview</a:t>
            </a:r>
            <a:endParaRPr sz="1100" dirty="0">
              <a:latin typeface="Trebuchet MS"/>
              <a:cs typeface="Trebuchet MS"/>
            </a:endParaRPr>
          </a:p>
          <a:p>
            <a:pPr marL="183515" marR="287020" indent="-137160">
              <a:lnSpc>
                <a:spcPct val="110100"/>
              </a:lnSpc>
              <a:spcBef>
                <a:spcPts val="565"/>
              </a:spcBef>
              <a:buClr>
                <a:srgbClr val="AB9268"/>
              </a:buClr>
              <a:buFont typeface="Wingdings"/>
              <a:buChar char=""/>
              <a:tabLst>
                <a:tab pos="183515" algn="l"/>
              </a:tabLst>
            </a:pPr>
            <a:r>
              <a:rPr lang="en-GB" sz="1050" dirty="0">
                <a:solidFill>
                  <a:schemeClr val="tx1">
                    <a:lumMod val="75000"/>
                    <a:lumOff val="25000"/>
                  </a:schemeClr>
                </a:solidFill>
                <a:latin typeface="Calibri"/>
                <a:cs typeface="Calibri"/>
              </a:rPr>
              <a:t>Founded in 2021 by Chris Allen. Exclusivity with Gresham house Plc in 2022-24 EHD is now looking to work with one or two other funders to build development programmes. </a:t>
            </a:r>
          </a:p>
          <a:p>
            <a:pPr marL="183515" marR="287020" indent="-137160">
              <a:lnSpc>
                <a:spcPct val="110100"/>
              </a:lnSpc>
              <a:spcBef>
                <a:spcPts val="565"/>
              </a:spcBef>
              <a:buClr>
                <a:srgbClr val="AB9268"/>
              </a:buClr>
              <a:buFont typeface="Wingdings"/>
              <a:buChar char=""/>
              <a:tabLst>
                <a:tab pos="183515" algn="l"/>
              </a:tabLst>
            </a:pPr>
            <a:r>
              <a:rPr lang="en-GB" sz="1050" dirty="0">
                <a:solidFill>
                  <a:schemeClr val="tx1">
                    <a:lumMod val="75000"/>
                    <a:lumOff val="25000"/>
                  </a:schemeClr>
                </a:solidFill>
                <a:latin typeface="Calibri"/>
                <a:cs typeface="Calibri"/>
              </a:rPr>
              <a:t>Every EHD site has more than one potential revenue stream, so funders have several ways to recover capital invested. BESS + PV/Wind/EV/Datacentre, usually with more than one SPV. Hence the name Energy Hub.</a:t>
            </a:r>
          </a:p>
          <a:p>
            <a:pPr marL="183515" marR="40005" indent="-137160">
              <a:lnSpc>
                <a:spcPct val="110100"/>
              </a:lnSpc>
              <a:spcBef>
                <a:spcPts val="400"/>
              </a:spcBef>
              <a:buClr>
                <a:srgbClr val="AB9268"/>
              </a:buClr>
              <a:buFont typeface="Wingdings"/>
              <a:buChar char=""/>
              <a:tabLst>
                <a:tab pos="183515" algn="l"/>
              </a:tabLst>
            </a:pPr>
            <a:r>
              <a:rPr lang="en-GB" sz="1050" spc="-25" dirty="0">
                <a:solidFill>
                  <a:schemeClr val="tx1">
                    <a:lumMod val="75000"/>
                    <a:lumOff val="25000"/>
                  </a:schemeClr>
                </a:solidFill>
                <a:latin typeface="Calibri"/>
                <a:cs typeface="Calibri"/>
              </a:rPr>
              <a:t>Every land deal is personally sourced and then negotiated by Chris Allen with support of either TLT/Burges Salmon. No land agents are used. Relationships are key.</a:t>
            </a:r>
            <a:endParaRPr sz="1050" dirty="0">
              <a:solidFill>
                <a:schemeClr val="tx1">
                  <a:lumMod val="75000"/>
                  <a:lumOff val="25000"/>
                </a:schemeClr>
              </a:solidFill>
              <a:latin typeface="Calibri"/>
              <a:cs typeface="Calibri"/>
            </a:endParaRPr>
          </a:p>
        </p:txBody>
      </p:sp>
      <p:sp>
        <p:nvSpPr>
          <p:cNvPr id="58" name="object 58"/>
          <p:cNvSpPr/>
          <p:nvPr/>
        </p:nvSpPr>
        <p:spPr>
          <a:xfrm>
            <a:off x="1909350" y="4132972"/>
            <a:ext cx="1440180" cy="1080135"/>
          </a:xfrm>
          <a:custGeom>
            <a:avLst/>
            <a:gdLst/>
            <a:ahLst/>
            <a:cxnLst/>
            <a:rect l="l" t="t" r="r" b="b"/>
            <a:pathLst>
              <a:path w="1440179" h="1080135">
                <a:moveTo>
                  <a:pt x="1259967" y="0"/>
                </a:moveTo>
                <a:lnTo>
                  <a:pt x="179959" y="0"/>
                </a:lnTo>
                <a:lnTo>
                  <a:pt x="132100" y="6424"/>
                </a:lnTo>
                <a:lnTo>
                  <a:pt x="89106" y="24558"/>
                </a:lnTo>
                <a:lnTo>
                  <a:pt x="52689" y="52689"/>
                </a:lnTo>
                <a:lnTo>
                  <a:pt x="24558" y="89106"/>
                </a:lnTo>
                <a:lnTo>
                  <a:pt x="6424" y="132100"/>
                </a:lnTo>
                <a:lnTo>
                  <a:pt x="0" y="179959"/>
                </a:lnTo>
                <a:lnTo>
                  <a:pt x="0" y="899922"/>
                </a:lnTo>
                <a:lnTo>
                  <a:pt x="6424" y="947789"/>
                </a:lnTo>
                <a:lnTo>
                  <a:pt x="24558" y="990806"/>
                </a:lnTo>
                <a:lnTo>
                  <a:pt x="52689" y="1027255"/>
                </a:lnTo>
                <a:lnTo>
                  <a:pt x="89106" y="1055417"/>
                </a:lnTo>
                <a:lnTo>
                  <a:pt x="132100" y="1073573"/>
                </a:lnTo>
                <a:lnTo>
                  <a:pt x="179959" y="1080008"/>
                </a:lnTo>
                <a:lnTo>
                  <a:pt x="1259967" y="1080008"/>
                </a:lnTo>
                <a:lnTo>
                  <a:pt x="1307825" y="1073573"/>
                </a:lnTo>
                <a:lnTo>
                  <a:pt x="1350819" y="1055417"/>
                </a:lnTo>
                <a:lnTo>
                  <a:pt x="1387236" y="1027255"/>
                </a:lnTo>
                <a:lnTo>
                  <a:pt x="1415367" y="990806"/>
                </a:lnTo>
                <a:lnTo>
                  <a:pt x="1433501" y="947789"/>
                </a:lnTo>
                <a:lnTo>
                  <a:pt x="1439926" y="899922"/>
                </a:lnTo>
                <a:lnTo>
                  <a:pt x="1439926" y="179959"/>
                </a:lnTo>
                <a:lnTo>
                  <a:pt x="1433501" y="132100"/>
                </a:lnTo>
                <a:lnTo>
                  <a:pt x="1415367" y="89106"/>
                </a:lnTo>
                <a:lnTo>
                  <a:pt x="1387236" y="52689"/>
                </a:lnTo>
                <a:lnTo>
                  <a:pt x="1350819" y="24558"/>
                </a:lnTo>
                <a:lnTo>
                  <a:pt x="1307825" y="6424"/>
                </a:lnTo>
                <a:lnTo>
                  <a:pt x="1259967" y="0"/>
                </a:lnTo>
                <a:close/>
              </a:path>
            </a:pathLst>
          </a:custGeom>
          <a:solidFill>
            <a:schemeClr val="accent3">
              <a:lumMod val="40000"/>
              <a:lumOff val="60000"/>
              <a:alpha val="39999"/>
            </a:schemeClr>
          </a:solidFill>
        </p:spPr>
        <p:txBody>
          <a:bodyPr wrap="square" lIns="0" tIns="0" rIns="0" bIns="0" rtlCol="0"/>
          <a:lstStyle/>
          <a:p>
            <a:endParaRPr/>
          </a:p>
        </p:txBody>
      </p:sp>
      <p:sp>
        <p:nvSpPr>
          <p:cNvPr id="59" name="object 59"/>
          <p:cNvSpPr txBox="1"/>
          <p:nvPr/>
        </p:nvSpPr>
        <p:spPr>
          <a:xfrm>
            <a:off x="2067591" y="4348358"/>
            <a:ext cx="1189990" cy="361315"/>
          </a:xfrm>
          <a:prstGeom prst="rect">
            <a:avLst/>
          </a:prstGeom>
        </p:spPr>
        <p:txBody>
          <a:bodyPr vert="horz" wrap="square" lIns="0" tIns="12700" rIns="0" bIns="0" rtlCol="0">
            <a:spAutoFit/>
          </a:bodyPr>
          <a:lstStyle/>
          <a:p>
            <a:pPr marL="364490" marR="5080" indent="-352425">
              <a:lnSpc>
                <a:spcPct val="100000"/>
              </a:lnSpc>
              <a:spcBef>
                <a:spcPts val="100"/>
              </a:spcBef>
            </a:pPr>
            <a:r>
              <a:rPr sz="1100" spc="-10" dirty="0">
                <a:solidFill>
                  <a:schemeClr val="tx1">
                    <a:lumMod val="75000"/>
                    <a:lumOff val="25000"/>
                  </a:schemeClr>
                </a:solidFill>
                <a:latin typeface="Calibri"/>
                <a:cs typeface="Calibri"/>
              </a:rPr>
              <a:t>Grid</a:t>
            </a:r>
            <a:r>
              <a:rPr sz="1100" spc="-50" dirty="0">
                <a:solidFill>
                  <a:schemeClr val="tx1">
                    <a:lumMod val="75000"/>
                    <a:lumOff val="25000"/>
                  </a:schemeClr>
                </a:solidFill>
                <a:latin typeface="Calibri"/>
                <a:cs typeface="Calibri"/>
              </a:rPr>
              <a:t> </a:t>
            </a:r>
            <a:r>
              <a:rPr sz="1100" dirty="0">
                <a:solidFill>
                  <a:schemeClr val="tx1">
                    <a:lumMod val="75000"/>
                    <a:lumOff val="25000"/>
                  </a:schemeClr>
                </a:solidFill>
                <a:latin typeface="Calibri"/>
                <a:cs typeface="Calibri"/>
              </a:rPr>
              <a:t>/</a:t>
            </a:r>
            <a:r>
              <a:rPr sz="1100" spc="-5" dirty="0">
                <a:solidFill>
                  <a:schemeClr val="tx1">
                    <a:lumMod val="75000"/>
                    <a:lumOff val="25000"/>
                  </a:schemeClr>
                </a:solidFill>
                <a:latin typeface="Calibri"/>
                <a:cs typeface="Calibri"/>
              </a:rPr>
              <a:t> </a:t>
            </a:r>
            <a:r>
              <a:rPr sz="1100" dirty="0">
                <a:solidFill>
                  <a:schemeClr val="tx1">
                    <a:lumMod val="75000"/>
                    <a:lumOff val="25000"/>
                  </a:schemeClr>
                </a:solidFill>
                <a:latin typeface="Calibri"/>
                <a:cs typeface="Calibri"/>
              </a:rPr>
              <a:t>Site</a:t>
            </a:r>
            <a:r>
              <a:rPr sz="1100" spc="-55" dirty="0">
                <a:solidFill>
                  <a:schemeClr val="tx1">
                    <a:lumMod val="75000"/>
                    <a:lumOff val="25000"/>
                  </a:schemeClr>
                </a:solidFill>
                <a:latin typeface="Calibri"/>
                <a:cs typeface="Calibri"/>
              </a:rPr>
              <a:t> </a:t>
            </a:r>
            <a:r>
              <a:rPr sz="1100" spc="-10" dirty="0">
                <a:solidFill>
                  <a:schemeClr val="tx1">
                    <a:lumMod val="75000"/>
                    <a:lumOff val="25000"/>
                  </a:schemeClr>
                </a:solidFill>
                <a:latin typeface="Calibri"/>
                <a:cs typeface="Calibri"/>
              </a:rPr>
              <a:t>Feasibility Studies</a:t>
            </a:r>
            <a:endParaRPr sz="1100" dirty="0">
              <a:solidFill>
                <a:schemeClr val="tx1">
                  <a:lumMod val="75000"/>
                  <a:lumOff val="25000"/>
                </a:schemeClr>
              </a:solidFill>
              <a:latin typeface="Calibri"/>
              <a:cs typeface="Calibri"/>
            </a:endParaRPr>
          </a:p>
        </p:txBody>
      </p:sp>
      <p:sp>
        <p:nvSpPr>
          <p:cNvPr id="60" name="object 60"/>
          <p:cNvSpPr/>
          <p:nvPr/>
        </p:nvSpPr>
        <p:spPr>
          <a:xfrm>
            <a:off x="346048" y="4466224"/>
            <a:ext cx="1440000" cy="1080000"/>
          </a:xfrm>
          <a:custGeom>
            <a:avLst/>
            <a:gdLst/>
            <a:ahLst/>
            <a:cxnLst/>
            <a:rect l="l" t="t" r="r" b="b"/>
            <a:pathLst>
              <a:path w="1440180" h="1080135">
                <a:moveTo>
                  <a:pt x="1260030" y="0"/>
                </a:moveTo>
                <a:lnTo>
                  <a:pt x="180009" y="0"/>
                </a:lnTo>
                <a:lnTo>
                  <a:pt x="132156" y="6434"/>
                </a:lnTo>
                <a:lnTo>
                  <a:pt x="89155" y="24590"/>
                </a:lnTo>
                <a:lnTo>
                  <a:pt x="52724" y="52752"/>
                </a:lnTo>
                <a:lnTo>
                  <a:pt x="24576" y="89201"/>
                </a:lnTo>
                <a:lnTo>
                  <a:pt x="6430" y="132218"/>
                </a:lnTo>
                <a:lnTo>
                  <a:pt x="0" y="180086"/>
                </a:lnTo>
                <a:lnTo>
                  <a:pt x="0" y="900049"/>
                </a:lnTo>
                <a:lnTo>
                  <a:pt x="6430" y="947907"/>
                </a:lnTo>
                <a:lnTo>
                  <a:pt x="24576" y="990901"/>
                </a:lnTo>
                <a:lnTo>
                  <a:pt x="52724" y="1027318"/>
                </a:lnTo>
                <a:lnTo>
                  <a:pt x="89155" y="1055449"/>
                </a:lnTo>
                <a:lnTo>
                  <a:pt x="132156" y="1073583"/>
                </a:lnTo>
                <a:lnTo>
                  <a:pt x="180009" y="1080008"/>
                </a:lnTo>
                <a:lnTo>
                  <a:pt x="1260030" y="1080008"/>
                </a:lnTo>
                <a:lnTo>
                  <a:pt x="1307888" y="1073583"/>
                </a:lnTo>
                <a:lnTo>
                  <a:pt x="1350882" y="1055449"/>
                </a:lnTo>
                <a:lnTo>
                  <a:pt x="1387300" y="1027318"/>
                </a:lnTo>
                <a:lnTo>
                  <a:pt x="1415431" y="990901"/>
                </a:lnTo>
                <a:lnTo>
                  <a:pt x="1433564" y="947907"/>
                </a:lnTo>
                <a:lnTo>
                  <a:pt x="1439989" y="900049"/>
                </a:lnTo>
                <a:lnTo>
                  <a:pt x="1439989" y="180086"/>
                </a:lnTo>
                <a:lnTo>
                  <a:pt x="1433564" y="132218"/>
                </a:lnTo>
                <a:lnTo>
                  <a:pt x="1415431" y="89201"/>
                </a:lnTo>
                <a:lnTo>
                  <a:pt x="1387300" y="52752"/>
                </a:lnTo>
                <a:lnTo>
                  <a:pt x="1350882" y="24590"/>
                </a:lnTo>
                <a:lnTo>
                  <a:pt x="1307888" y="6434"/>
                </a:lnTo>
                <a:lnTo>
                  <a:pt x="1260030" y="0"/>
                </a:lnTo>
                <a:close/>
              </a:path>
            </a:pathLst>
          </a:custGeom>
          <a:solidFill>
            <a:schemeClr val="accent3">
              <a:lumMod val="40000"/>
              <a:lumOff val="60000"/>
              <a:alpha val="39999"/>
            </a:schemeClr>
          </a:solidFill>
        </p:spPr>
        <p:txBody>
          <a:bodyPr wrap="square" lIns="0" tIns="0" rIns="0" bIns="0" rtlCol="0"/>
          <a:lstStyle/>
          <a:p>
            <a:endParaRPr/>
          </a:p>
        </p:txBody>
      </p:sp>
      <p:sp>
        <p:nvSpPr>
          <p:cNvPr id="61" name="object 61"/>
          <p:cNvSpPr txBox="1"/>
          <p:nvPr/>
        </p:nvSpPr>
        <p:spPr>
          <a:xfrm>
            <a:off x="355269" y="4574107"/>
            <a:ext cx="1341120" cy="864235"/>
          </a:xfrm>
          <a:prstGeom prst="rect">
            <a:avLst/>
          </a:prstGeom>
        </p:spPr>
        <p:txBody>
          <a:bodyPr vert="horz" wrap="square" lIns="0" tIns="12700" rIns="0" bIns="0" rtlCol="0">
            <a:spAutoFit/>
          </a:bodyPr>
          <a:lstStyle/>
          <a:p>
            <a:pPr marL="12065" marR="5080" indent="635" algn="ctr">
              <a:lnSpc>
                <a:spcPct val="100000"/>
              </a:lnSpc>
              <a:spcBef>
                <a:spcPts val="100"/>
              </a:spcBef>
            </a:pPr>
            <a:r>
              <a:rPr sz="1100" spc="-30" dirty="0">
                <a:solidFill>
                  <a:schemeClr val="tx1">
                    <a:lumMod val="75000"/>
                    <a:lumOff val="25000"/>
                  </a:schemeClr>
                </a:solidFill>
                <a:latin typeface="Calibri"/>
                <a:cs typeface="Calibri"/>
              </a:rPr>
              <a:t>Grid</a:t>
            </a:r>
            <a:r>
              <a:rPr sz="1100" spc="-65" dirty="0">
                <a:solidFill>
                  <a:schemeClr val="tx1">
                    <a:lumMod val="75000"/>
                    <a:lumOff val="25000"/>
                  </a:schemeClr>
                </a:solidFill>
                <a:latin typeface="Calibri"/>
                <a:cs typeface="Calibri"/>
              </a:rPr>
              <a:t> </a:t>
            </a:r>
            <a:r>
              <a:rPr sz="1100" spc="-10" dirty="0">
                <a:solidFill>
                  <a:schemeClr val="tx1">
                    <a:lumMod val="75000"/>
                    <a:lumOff val="25000"/>
                  </a:schemeClr>
                </a:solidFill>
                <a:latin typeface="Calibri"/>
                <a:cs typeface="Calibri"/>
              </a:rPr>
              <a:t>Design,</a:t>
            </a:r>
            <a:r>
              <a:rPr sz="1100" spc="500" dirty="0">
                <a:solidFill>
                  <a:schemeClr val="tx1">
                    <a:lumMod val="75000"/>
                    <a:lumOff val="25000"/>
                  </a:schemeClr>
                </a:solidFill>
                <a:latin typeface="Calibri"/>
                <a:cs typeface="Calibri"/>
              </a:rPr>
              <a:t> </a:t>
            </a:r>
            <a:r>
              <a:rPr sz="1100" spc="-20" dirty="0">
                <a:solidFill>
                  <a:schemeClr val="tx1">
                    <a:lumMod val="75000"/>
                    <a:lumOff val="25000"/>
                  </a:schemeClr>
                </a:solidFill>
                <a:latin typeface="Calibri"/>
                <a:cs typeface="Calibri"/>
              </a:rPr>
              <a:t>Connection,</a:t>
            </a:r>
            <a:r>
              <a:rPr sz="1100" spc="-25" dirty="0">
                <a:solidFill>
                  <a:schemeClr val="tx1">
                    <a:lumMod val="75000"/>
                    <a:lumOff val="25000"/>
                  </a:schemeClr>
                </a:solidFill>
                <a:latin typeface="Calibri"/>
                <a:cs typeface="Calibri"/>
              </a:rPr>
              <a:t> </a:t>
            </a:r>
            <a:r>
              <a:rPr sz="1100" spc="-10" dirty="0">
                <a:solidFill>
                  <a:schemeClr val="tx1">
                    <a:lumMod val="75000"/>
                    <a:lumOff val="25000"/>
                  </a:schemeClr>
                </a:solidFill>
                <a:latin typeface="Calibri"/>
                <a:cs typeface="Calibri"/>
              </a:rPr>
              <a:t>Application </a:t>
            </a:r>
            <a:r>
              <a:rPr sz="1100" dirty="0">
                <a:solidFill>
                  <a:schemeClr val="tx1">
                    <a:lumMod val="75000"/>
                    <a:lumOff val="25000"/>
                  </a:schemeClr>
                </a:solidFill>
                <a:latin typeface="Calibri"/>
                <a:cs typeface="Calibri"/>
              </a:rPr>
              <a:t>and</a:t>
            </a:r>
            <a:r>
              <a:rPr sz="1100" spc="-45" dirty="0">
                <a:solidFill>
                  <a:schemeClr val="tx1">
                    <a:lumMod val="75000"/>
                    <a:lumOff val="25000"/>
                  </a:schemeClr>
                </a:solidFill>
                <a:latin typeface="Calibri"/>
                <a:cs typeface="Calibri"/>
              </a:rPr>
              <a:t> </a:t>
            </a:r>
            <a:r>
              <a:rPr sz="1100" spc="-10" dirty="0">
                <a:solidFill>
                  <a:schemeClr val="tx1">
                    <a:lumMod val="75000"/>
                    <a:lumOff val="25000"/>
                  </a:schemeClr>
                </a:solidFill>
                <a:latin typeface="Calibri"/>
                <a:cs typeface="Calibri"/>
              </a:rPr>
              <a:t>Liaison</a:t>
            </a:r>
            <a:r>
              <a:rPr sz="1100" spc="-50" dirty="0">
                <a:solidFill>
                  <a:schemeClr val="tx1">
                    <a:lumMod val="75000"/>
                    <a:lumOff val="25000"/>
                  </a:schemeClr>
                </a:solidFill>
                <a:latin typeface="Calibri"/>
                <a:cs typeface="Calibri"/>
              </a:rPr>
              <a:t> </a:t>
            </a:r>
            <a:r>
              <a:rPr sz="1100" spc="-20" dirty="0">
                <a:solidFill>
                  <a:schemeClr val="tx1">
                    <a:lumMod val="75000"/>
                    <a:lumOff val="25000"/>
                  </a:schemeClr>
                </a:solidFill>
                <a:latin typeface="Calibri"/>
                <a:cs typeface="Calibri"/>
              </a:rPr>
              <a:t>with National</a:t>
            </a:r>
            <a:r>
              <a:rPr sz="1100" spc="-70" dirty="0">
                <a:solidFill>
                  <a:schemeClr val="tx1">
                    <a:lumMod val="75000"/>
                    <a:lumOff val="25000"/>
                  </a:schemeClr>
                </a:solidFill>
                <a:latin typeface="Calibri"/>
                <a:cs typeface="Calibri"/>
              </a:rPr>
              <a:t> </a:t>
            </a:r>
            <a:r>
              <a:rPr sz="1100" spc="-30" dirty="0">
                <a:solidFill>
                  <a:schemeClr val="tx1">
                    <a:lumMod val="75000"/>
                    <a:lumOff val="25000"/>
                  </a:schemeClr>
                </a:solidFill>
                <a:latin typeface="Calibri"/>
                <a:cs typeface="Calibri"/>
              </a:rPr>
              <a:t>Grid</a:t>
            </a:r>
            <a:r>
              <a:rPr sz="1100" spc="-55" dirty="0">
                <a:solidFill>
                  <a:schemeClr val="tx1">
                    <a:lumMod val="75000"/>
                    <a:lumOff val="25000"/>
                  </a:schemeClr>
                </a:solidFill>
                <a:latin typeface="Calibri"/>
                <a:cs typeface="Calibri"/>
              </a:rPr>
              <a:t> </a:t>
            </a:r>
            <a:r>
              <a:rPr sz="1100" dirty="0">
                <a:solidFill>
                  <a:schemeClr val="tx1">
                    <a:lumMod val="75000"/>
                    <a:lumOff val="25000"/>
                  </a:schemeClr>
                </a:solidFill>
                <a:latin typeface="Calibri"/>
                <a:cs typeface="Calibri"/>
              </a:rPr>
              <a:t>and</a:t>
            </a:r>
            <a:r>
              <a:rPr sz="1100" spc="-45" dirty="0">
                <a:solidFill>
                  <a:schemeClr val="tx1">
                    <a:lumMod val="75000"/>
                    <a:lumOff val="25000"/>
                  </a:schemeClr>
                </a:solidFill>
                <a:latin typeface="Calibri"/>
                <a:cs typeface="Calibri"/>
              </a:rPr>
              <a:t> </a:t>
            </a:r>
            <a:r>
              <a:rPr sz="1100" spc="-25" dirty="0">
                <a:solidFill>
                  <a:schemeClr val="tx1">
                    <a:lumMod val="75000"/>
                    <a:lumOff val="25000"/>
                  </a:schemeClr>
                </a:solidFill>
                <a:latin typeface="Calibri"/>
                <a:cs typeface="Calibri"/>
              </a:rPr>
              <a:t>the </a:t>
            </a:r>
            <a:r>
              <a:rPr sz="1100" spc="-10" dirty="0">
                <a:solidFill>
                  <a:schemeClr val="tx1">
                    <a:lumMod val="75000"/>
                    <a:lumOff val="25000"/>
                  </a:schemeClr>
                </a:solidFill>
                <a:latin typeface="Calibri"/>
                <a:cs typeface="Calibri"/>
              </a:rPr>
              <a:t>DNO’s</a:t>
            </a:r>
            <a:endParaRPr sz="1100" dirty="0">
              <a:solidFill>
                <a:schemeClr val="tx1">
                  <a:lumMod val="75000"/>
                  <a:lumOff val="25000"/>
                </a:schemeClr>
              </a:solidFill>
              <a:latin typeface="Calibri"/>
              <a:cs typeface="Calibri"/>
            </a:endParaRPr>
          </a:p>
        </p:txBody>
      </p:sp>
      <p:sp>
        <p:nvSpPr>
          <p:cNvPr id="63" name="object 63"/>
          <p:cNvSpPr txBox="1"/>
          <p:nvPr/>
        </p:nvSpPr>
        <p:spPr>
          <a:xfrm>
            <a:off x="401306" y="5751474"/>
            <a:ext cx="1249045" cy="697230"/>
          </a:xfrm>
          <a:prstGeom prst="rect">
            <a:avLst/>
          </a:prstGeom>
        </p:spPr>
        <p:txBody>
          <a:bodyPr vert="horz" wrap="square" lIns="0" tIns="13335" rIns="0" bIns="0" rtlCol="0">
            <a:spAutoFit/>
          </a:bodyPr>
          <a:lstStyle/>
          <a:p>
            <a:pPr marL="12065" marR="5080" algn="ctr">
              <a:lnSpc>
                <a:spcPct val="100000"/>
              </a:lnSpc>
              <a:spcBef>
                <a:spcPts val="105"/>
              </a:spcBef>
            </a:pPr>
            <a:r>
              <a:rPr sz="1100" spc="-20" dirty="0">
                <a:solidFill>
                  <a:schemeClr val="tx1">
                    <a:lumMod val="75000"/>
                    <a:lumOff val="25000"/>
                  </a:schemeClr>
                </a:solidFill>
                <a:latin typeface="Calibri"/>
                <a:cs typeface="Calibri"/>
              </a:rPr>
              <a:t>Management</a:t>
            </a:r>
            <a:r>
              <a:rPr sz="1100" spc="15" dirty="0">
                <a:solidFill>
                  <a:schemeClr val="tx1">
                    <a:lumMod val="75000"/>
                    <a:lumOff val="25000"/>
                  </a:schemeClr>
                </a:solidFill>
                <a:latin typeface="Calibri"/>
                <a:cs typeface="Calibri"/>
              </a:rPr>
              <a:t> </a:t>
            </a:r>
            <a:r>
              <a:rPr sz="1100" dirty="0">
                <a:solidFill>
                  <a:schemeClr val="tx1">
                    <a:lumMod val="75000"/>
                    <a:lumOff val="25000"/>
                  </a:schemeClr>
                </a:solidFill>
                <a:latin typeface="Calibri"/>
                <a:cs typeface="Calibri"/>
              </a:rPr>
              <a:t>and</a:t>
            </a:r>
            <a:r>
              <a:rPr sz="1100" spc="25" dirty="0">
                <a:solidFill>
                  <a:schemeClr val="tx1">
                    <a:lumMod val="75000"/>
                    <a:lumOff val="25000"/>
                  </a:schemeClr>
                </a:solidFill>
                <a:latin typeface="Calibri"/>
                <a:cs typeface="Calibri"/>
              </a:rPr>
              <a:t> </a:t>
            </a:r>
            <a:r>
              <a:rPr sz="1100" spc="-25" dirty="0">
                <a:solidFill>
                  <a:schemeClr val="tx1">
                    <a:lumMod val="75000"/>
                    <a:lumOff val="25000"/>
                  </a:schemeClr>
                </a:solidFill>
                <a:latin typeface="Calibri"/>
                <a:cs typeface="Calibri"/>
              </a:rPr>
              <a:t>Co- </a:t>
            </a:r>
            <a:r>
              <a:rPr sz="1100" dirty="0">
                <a:solidFill>
                  <a:schemeClr val="tx1">
                    <a:lumMod val="75000"/>
                    <a:lumOff val="25000"/>
                  </a:schemeClr>
                </a:solidFill>
                <a:latin typeface="Calibri"/>
                <a:cs typeface="Calibri"/>
              </a:rPr>
              <a:t>ordination</a:t>
            </a:r>
            <a:r>
              <a:rPr sz="1100" spc="-60" dirty="0">
                <a:solidFill>
                  <a:schemeClr val="tx1">
                    <a:lumMod val="75000"/>
                    <a:lumOff val="25000"/>
                  </a:schemeClr>
                </a:solidFill>
                <a:latin typeface="Calibri"/>
                <a:cs typeface="Calibri"/>
              </a:rPr>
              <a:t> </a:t>
            </a:r>
            <a:r>
              <a:rPr sz="1100" spc="-10" dirty="0">
                <a:solidFill>
                  <a:schemeClr val="tx1">
                    <a:lumMod val="75000"/>
                    <a:lumOff val="25000"/>
                  </a:schemeClr>
                </a:solidFill>
                <a:latin typeface="Calibri"/>
                <a:cs typeface="Calibri"/>
              </a:rPr>
              <a:t>of</a:t>
            </a:r>
            <a:r>
              <a:rPr sz="1100" spc="-20" dirty="0">
                <a:solidFill>
                  <a:schemeClr val="tx1">
                    <a:lumMod val="75000"/>
                    <a:lumOff val="25000"/>
                  </a:schemeClr>
                </a:solidFill>
                <a:latin typeface="Calibri"/>
                <a:cs typeface="Calibri"/>
              </a:rPr>
              <a:t> </a:t>
            </a:r>
            <a:r>
              <a:rPr sz="1100" spc="-25" dirty="0">
                <a:solidFill>
                  <a:schemeClr val="tx1">
                    <a:lumMod val="75000"/>
                    <a:lumOff val="25000"/>
                  </a:schemeClr>
                </a:solidFill>
                <a:latin typeface="Calibri"/>
                <a:cs typeface="Calibri"/>
              </a:rPr>
              <a:t>the </a:t>
            </a:r>
            <a:r>
              <a:rPr sz="1100" dirty="0">
                <a:solidFill>
                  <a:schemeClr val="tx1">
                    <a:lumMod val="75000"/>
                    <a:lumOff val="25000"/>
                  </a:schemeClr>
                </a:solidFill>
                <a:latin typeface="Calibri"/>
                <a:cs typeface="Calibri"/>
              </a:rPr>
              <a:t>Design</a:t>
            </a:r>
            <a:r>
              <a:rPr sz="1100" spc="-50" dirty="0">
                <a:solidFill>
                  <a:schemeClr val="tx1">
                    <a:lumMod val="75000"/>
                    <a:lumOff val="25000"/>
                  </a:schemeClr>
                </a:solidFill>
                <a:latin typeface="Calibri"/>
                <a:cs typeface="Calibri"/>
              </a:rPr>
              <a:t> </a:t>
            </a:r>
            <a:r>
              <a:rPr sz="1100" dirty="0">
                <a:solidFill>
                  <a:schemeClr val="tx1">
                    <a:lumMod val="75000"/>
                    <a:lumOff val="25000"/>
                  </a:schemeClr>
                </a:solidFill>
                <a:latin typeface="Calibri"/>
                <a:cs typeface="Calibri"/>
              </a:rPr>
              <a:t>/</a:t>
            </a:r>
            <a:r>
              <a:rPr sz="1100" spc="-10" dirty="0">
                <a:solidFill>
                  <a:schemeClr val="tx1">
                    <a:lumMod val="75000"/>
                    <a:lumOff val="25000"/>
                  </a:schemeClr>
                </a:solidFill>
                <a:latin typeface="Calibri"/>
                <a:cs typeface="Calibri"/>
              </a:rPr>
              <a:t> Professional </a:t>
            </a:r>
            <a:r>
              <a:rPr sz="1100" spc="-20" dirty="0">
                <a:solidFill>
                  <a:schemeClr val="tx1">
                    <a:lumMod val="75000"/>
                    <a:lumOff val="25000"/>
                  </a:schemeClr>
                </a:solidFill>
                <a:latin typeface="Calibri"/>
                <a:cs typeface="Calibri"/>
              </a:rPr>
              <a:t>Team</a:t>
            </a:r>
            <a:endParaRPr sz="1100" dirty="0">
              <a:solidFill>
                <a:schemeClr val="tx1">
                  <a:lumMod val="75000"/>
                  <a:lumOff val="25000"/>
                </a:schemeClr>
              </a:solidFill>
              <a:latin typeface="Calibri"/>
              <a:cs typeface="Calibri"/>
            </a:endParaRPr>
          </a:p>
        </p:txBody>
      </p:sp>
      <p:sp>
        <p:nvSpPr>
          <p:cNvPr id="64" name="object 64"/>
          <p:cNvSpPr/>
          <p:nvPr/>
        </p:nvSpPr>
        <p:spPr>
          <a:xfrm>
            <a:off x="3517055" y="4496349"/>
            <a:ext cx="1440180" cy="1080135"/>
          </a:xfrm>
          <a:custGeom>
            <a:avLst/>
            <a:gdLst/>
            <a:ahLst/>
            <a:cxnLst/>
            <a:rect l="l" t="t" r="r" b="b"/>
            <a:pathLst>
              <a:path w="1440179" h="1080135">
                <a:moveTo>
                  <a:pt x="1259966" y="0"/>
                </a:moveTo>
                <a:lnTo>
                  <a:pt x="179958" y="0"/>
                </a:lnTo>
                <a:lnTo>
                  <a:pt x="132144" y="6434"/>
                </a:lnTo>
                <a:lnTo>
                  <a:pt x="89163" y="24590"/>
                </a:lnTo>
                <a:lnTo>
                  <a:pt x="52736" y="52752"/>
                </a:lnTo>
                <a:lnTo>
                  <a:pt x="24586" y="89201"/>
                </a:lnTo>
                <a:lnTo>
                  <a:pt x="6433" y="132218"/>
                </a:lnTo>
                <a:lnTo>
                  <a:pt x="0" y="180086"/>
                </a:lnTo>
                <a:lnTo>
                  <a:pt x="0" y="900049"/>
                </a:lnTo>
                <a:lnTo>
                  <a:pt x="6433" y="947907"/>
                </a:lnTo>
                <a:lnTo>
                  <a:pt x="24586" y="990901"/>
                </a:lnTo>
                <a:lnTo>
                  <a:pt x="52736" y="1027318"/>
                </a:lnTo>
                <a:lnTo>
                  <a:pt x="89163" y="1055449"/>
                </a:lnTo>
                <a:lnTo>
                  <a:pt x="132144" y="1073583"/>
                </a:lnTo>
                <a:lnTo>
                  <a:pt x="179958" y="1080008"/>
                </a:lnTo>
                <a:lnTo>
                  <a:pt x="1259966" y="1080008"/>
                </a:lnTo>
                <a:lnTo>
                  <a:pt x="1307834" y="1073583"/>
                </a:lnTo>
                <a:lnTo>
                  <a:pt x="1350851" y="1055449"/>
                </a:lnTo>
                <a:lnTo>
                  <a:pt x="1387300" y="1027318"/>
                </a:lnTo>
                <a:lnTo>
                  <a:pt x="1415462" y="990901"/>
                </a:lnTo>
                <a:lnTo>
                  <a:pt x="1433618" y="947907"/>
                </a:lnTo>
                <a:lnTo>
                  <a:pt x="1440052" y="900049"/>
                </a:lnTo>
                <a:lnTo>
                  <a:pt x="1440052" y="180086"/>
                </a:lnTo>
                <a:lnTo>
                  <a:pt x="1433618" y="132218"/>
                </a:lnTo>
                <a:lnTo>
                  <a:pt x="1415462" y="89201"/>
                </a:lnTo>
                <a:lnTo>
                  <a:pt x="1387300" y="52752"/>
                </a:lnTo>
                <a:lnTo>
                  <a:pt x="1350851" y="24590"/>
                </a:lnTo>
                <a:lnTo>
                  <a:pt x="1307834" y="6434"/>
                </a:lnTo>
                <a:lnTo>
                  <a:pt x="1259966" y="0"/>
                </a:lnTo>
                <a:close/>
              </a:path>
            </a:pathLst>
          </a:custGeom>
          <a:solidFill>
            <a:schemeClr val="accent3">
              <a:lumMod val="40000"/>
              <a:lumOff val="60000"/>
              <a:alpha val="39999"/>
            </a:schemeClr>
          </a:solidFill>
        </p:spPr>
        <p:txBody>
          <a:bodyPr wrap="square" lIns="0" tIns="0" rIns="0" bIns="0" rtlCol="0"/>
          <a:lstStyle/>
          <a:p>
            <a:endParaRPr/>
          </a:p>
        </p:txBody>
      </p:sp>
      <p:sp>
        <p:nvSpPr>
          <p:cNvPr id="65" name="object 65"/>
          <p:cNvSpPr txBox="1"/>
          <p:nvPr/>
        </p:nvSpPr>
        <p:spPr>
          <a:xfrm>
            <a:off x="3653454" y="4631334"/>
            <a:ext cx="1221105" cy="528955"/>
          </a:xfrm>
          <a:prstGeom prst="rect">
            <a:avLst/>
          </a:prstGeom>
        </p:spPr>
        <p:txBody>
          <a:bodyPr vert="horz" wrap="square" lIns="0" tIns="12700" rIns="0" bIns="0" rtlCol="0">
            <a:spAutoFit/>
          </a:bodyPr>
          <a:lstStyle/>
          <a:p>
            <a:pPr marL="12700" marR="5080" indent="60960">
              <a:lnSpc>
                <a:spcPct val="100000"/>
              </a:lnSpc>
              <a:spcBef>
                <a:spcPts val="100"/>
              </a:spcBef>
            </a:pPr>
            <a:r>
              <a:rPr sz="1100" dirty="0">
                <a:solidFill>
                  <a:schemeClr val="tx1">
                    <a:lumMod val="75000"/>
                    <a:lumOff val="25000"/>
                  </a:schemeClr>
                </a:solidFill>
                <a:latin typeface="Calibri"/>
                <a:cs typeface="Calibri"/>
              </a:rPr>
              <a:t>Planning</a:t>
            </a:r>
            <a:r>
              <a:rPr sz="1100" spc="75" dirty="0">
                <a:solidFill>
                  <a:schemeClr val="tx1">
                    <a:lumMod val="75000"/>
                    <a:lumOff val="25000"/>
                  </a:schemeClr>
                </a:solidFill>
                <a:latin typeface="Calibri"/>
                <a:cs typeface="Calibri"/>
              </a:rPr>
              <a:t> </a:t>
            </a:r>
            <a:r>
              <a:rPr sz="1100" spc="-10" dirty="0">
                <a:solidFill>
                  <a:schemeClr val="tx1">
                    <a:lumMod val="75000"/>
                    <a:lumOff val="25000"/>
                  </a:schemeClr>
                </a:solidFill>
                <a:latin typeface="Calibri"/>
                <a:cs typeface="Calibri"/>
              </a:rPr>
              <a:t>feasibility </a:t>
            </a:r>
            <a:r>
              <a:rPr sz="1100" dirty="0">
                <a:solidFill>
                  <a:schemeClr val="tx1">
                    <a:lumMod val="75000"/>
                    <a:lumOff val="25000"/>
                  </a:schemeClr>
                </a:solidFill>
                <a:latin typeface="Calibri"/>
                <a:cs typeface="Calibri"/>
              </a:rPr>
              <a:t>through</a:t>
            </a:r>
            <a:r>
              <a:rPr sz="1100" spc="-45" dirty="0">
                <a:solidFill>
                  <a:schemeClr val="tx1">
                    <a:lumMod val="75000"/>
                    <a:lumOff val="25000"/>
                  </a:schemeClr>
                </a:solidFill>
                <a:latin typeface="Calibri"/>
                <a:cs typeface="Calibri"/>
              </a:rPr>
              <a:t> </a:t>
            </a:r>
            <a:r>
              <a:rPr sz="1100" dirty="0">
                <a:solidFill>
                  <a:schemeClr val="tx1">
                    <a:lumMod val="75000"/>
                    <a:lumOff val="25000"/>
                  </a:schemeClr>
                </a:solidFill>
                <a:latin typeface="Calibri"/>
                <a:cs typeface="Calibri"/>
              </a:rPr>
              <a:t>to</a:t>
            </a:r>
            <a:r>
              <a:rPr sz="1100" spc="-30" dirty="0">
                <a:solidFill>
                  <a:schemeClr val="tx1">
                    <a:lumMod val="75000"/>
                    <a:lumOff val="25000"/>
                  </a:schemeClr>
                </a:solidFill>
                <a:latin typeface="Calibri"/>
                <a:cs typeface="Calibri"/>
              </a:rPr>
              <a:t> </a:t>
            </a:r>
            <a:r>
              <a:rPr sz="1100" spc="-10" dirty="0">
                <a:solidFill>
                  <a:schemeClr val="tx1">
                    <a:lumMod val="75000"/>
                    <a:lumOff val="25000"/>
                  </a:schemeClr>
                </a:solidFill>
                <a:latin typeface="Calibri"/>
                <a:cs typeface="Calibri"/>
              </a:rPr>
              <a:t>obtaining </a:t>
            </a:r>
            <a:r>
              <a:rPr sz="1100" dirty="0">
                <a:solidFill>
                  <a:schemeClr val="tx1">
                    <a:lumMod val="75000"/>
                    <a:lumOff val="25000"/>
                  </a:schemeClr>
                </a:solidFill>
                <a:latin typeface="Calibri"/>
                <a:cs typeface="Calibri"/>
              </a:rPr>
              <a:t>full</a:t>
            </a:r>
            <a:r>
              <a:rPr sz="1100" spc="-10" dirty="0">
                <a:solidFill>
                  <a:schemeClr val="tx1">
                    <a:lumMod val="75000"/>
                    <a:lumOff val="25000"/>
                  </a:schemeClr>
                </a:solidFill>
                <a:latin typeface="Calibri"/>
                <a:cs typeface="Calibri"/>
              </a:rPr>
              <a:t> </a:t>
            </a:r>
            <a:r>
              <a:rPr sz="1100" dirty="0">
                <a:solidFill>
                  <a:schemeClr val="tx1">
                    <a:lumMod val="75000"/>
                    <a:lumOff val="25000"/>
                  </a:schemeClr>
                </a:solidFill>
                <a:latin typeface="Calibri"/>
                <a:cs typeface="Calibri"/>
              </a:rPr>
              <a:t>planning</a:t>
            </a:r>
            <a:r>
              <a:rPr sz="1100" spc="-10" dirty="0">
                <a:solidFill>
                  <a:schemeClr val="tx1">
                    <a:lumMod val="75000"/>
                    <a:lumOff val="25000"/>
                  </a:schemeClr>
                </a:solidFill>
                <a:latin typeface="Calibri"/>
                <a:cs typeface="Calibri"/>
              </a:rPr>
              <a:t> consent</a:t>
            </a:r>
            <a:endParaRPr sz="1100" dirty="0">
              <a:solidFill>
                <a:schemeClr val="tx1">
                  <a:lumMod val="75000"/>
                  <a:lumOff val="25000"/>
                </a:schemeClr>
              </a:solidFill>
              <a:latin typeface="Calibri"/>
              <a:cs typeface="Calibri"/>
            </a:endParaRPr>
          </a:p>
        </p:txBody>
      </p:sp>
      <p:sp>
        <p:nvSpPr>
          <p:cNvPr id="66" name="object 66"/>
          <p:cNvSpPr/>
          <p:nvPr/>
        </p:nvSpPr>
        <p:spPr>
          <a:xfrm>
            <a:off x="1900476" y="6013991"/>
            <a:ext cx="1440180" cy="1080135"/>
          </a:xfrm>
          <a:custGeom>
            <a:avLst/>
            <a:gdLst/>
            <a:ahLst/>
            <a:cxnLst/>
            <a:rect l="l" t="t" r="r" b="b"/>
            <a:pathLst>
              <a:path w="1440179" h="1080134">
                <a:moveTo>
                  <a:pt x="1259967" y="0"/>
                </a:moveTo>
                <a:lnTo>
                  <a:pt x="179959" y="0"/>
                </a:lnTo>
                <a:lnTo>
                  <a:pt x="132144" y="6433"/>
                </a:lnTo>
                <a:lnTo>
                  <a:pt x="89163" y="24586"/>
                </a:lnTo>
                <a:lnTo>
                  <a:pt x="52736" y="52736"/>
                </a:lnTo>
                <a:lnTo>
                  <a:pt x="24586" y="89163"/>
                </a:lnTo>
                <a:lnTo>
                  <a:pt x="6433" y="132144"/>
                </a:lnTo>
                <a:lnTo>
                  <a:pt x="0" y="179959"/>
                </a:lnTo>
                <a:lnTo>
                  <a:pt x="0" y="900010"/>
                </a:lnTo>
                <a:lnTo>
                  <a:pt x="6433" y="947864"/>
                </a:lnTo>
                <a:lnTo>
                  <a:pt x="24586" y="990864"/>
                </a:lnTo>
                <a:lnTo>
                  <a:pt x="52736" y="1027296"/>
                </a:lnTo>
                <a:lnTo>
                  <a:pt x="89163" y="1055443"/>
                </a:lnTo>
                <a:lnTo>
                  <a:pt x="132144" y="1073590"/>
                </a:lnTo>
                <a:lnTo>
                  <a:pt x="179959" y="1080020"/>
                </a:lnTo>
                <a:lnTo>
                  <a:pt x="1259967" y="1080020"/>
                </a:lnTo>
                <a:lnTo>
                  <a:pt x="1307834" y="1073590"/>
                </a:lnTo>
                <a:lnTo>
                  <a:pt x="1350851" y="1055443"/>
                </a:lnTo>
                <a:lnTo>
                  <a:pt x="1387300" y="1027296"/>
                </a:lnTo>
                <a:lnTo>
                  <a:pt x="1415462" y="990864"/>
                </a:lnTo>
                <a:lnTo>
                  <a:pt x="1433618" y="947864"/>
                </a:lnTo>
                <a:lnTo>
                  <a:pt x="1440053" y="900010"/>
                </a:lnTo>
                <a:lnTo>
                  <a:pt x="1440053" y="179959"/>
                </a:lnTo>
                <a:lnTo>
                  <a:pt x="1433618" y="132144"/>
                </a:lnTo>
                <a:lnTo>
                  <a:pt x="1415462" y="89163"/>
                </a:lnTo>
                <a:lnTo>
                  <a:pt x="1387300" y="52736"/>
                </a:lnTo>
                <a:lnTo>
                  <a:pt x="1350851" y="24586"/>
                </a:lnTo>
                <a:lnTo>
                  <a:pt x="1307834" y="6433"/>
                </a:lnTo>
                <a:lnTo>
                  <a:pt x="1259967" y="0"/>
                </a:lnTo>
                <a:close/>
              </a:path>
            </a:pathLst>
          </a:custGeom>
          <a:solidFill>
            <a:schemeClr val="accent3">
              <a:lumMod val="40000"/>
              <a:lumOff val="60000"/>
              <a:alpha val="39999"/>
            </a:schemeClr>
          </a:solidFill>
        </p:spPr>
        <p:txBody>
          <a:bodyPr wrap="square" lIns="0" tIns="0" rIns="0" bIns="0" rtlCol="0"/>
          <a:lstStyle/>
          <a:p>
            <a:endParaRPr/>
          </a:p>
        </p:txBody>
      </p:sp>
      <p:sp>
        <p:nvSpPr>
          <p:cNvPr id="67" name="object 67"/>
          <p:cNvSpPr txBox="1"/>
          <p:nvPr/>
        </p:nvSpPr>
        <p:spPr>
          <a:xfrm>
            <a:off x="1958295" y="6268046"/>
            <a:ext cx="1343660" cy="351378"/>
          </a:xfrm>
          <a:prstGeom prst="rect">
            <a:avLst/>
          </a:prstGeom>
        </p:spPr>
        <p:txBody>
          <a:bodyPr vert="horz" wrap="square" lIns="0" tIns="12700" rIns="0" bIns="0" rtlCol="0">
            <a:spAutoFit/>
          </a:bodyPr>
          <a:lstStyle/>
          <a:p>
            <a:pPr marL="12700" marR="5080" indent="127635">
              <a:lnSpc>
                <a:spcPct val="100000"/>
              </a:lnSpc>
              <a:spcBef>
                <a:spcPts val="100"/>
              </a:spcBef>
            </a:pPr>
            <a:r>
              <a:rPr sz="1100" dirty="0">
                <a:solidFill>
                  <a:schemeClr val="tx1">
                    <a:lumMod val="75000"/>
                    <a:lumOff val="25000"/>
                  </a:schemeClr>
                </a:solidFill>
                <a:latin typeface="Calibri"/>
                <a:cs typeface="Calibri"/>
              </a:rPr>
              <a:t>Land</a:t>
            </a:r>
            <a:r>
              <a:rPr sz="1100" spc="15" dirty="0">
                <a:solidFill>
                  <a:schemeClr val="tx1">
                    <a:lumMod val="75000"/>
                    <a:lumOff val="25000"/>
                  </a:schemeClr>
                </a:solidFill>
                <a:latin typeface="Calibri"/>
                <a:cs typeface="Calibri"/>
              </a:rPr>
              <a:t> </a:t>
            </a:r>
            <a:r>
              <a:rPr sz="1100" spc="-10" dirty="0">
                <a:solidFill>
                  <a:schemeClr val="tx1">
                    <a:lumMod val="75000"/>
                    <a:lumOff val="25000"/>
                  </a:schemeClr>
                </a:solidFill>
                <a:latin typeface="Calibri"/>
                <a:cs typeface="Calibri"/>
              </a:rPr>
              <a:t>Acquisitions</a:t>
            </a:r>
            <a:r>
              <a:rPr sz="1100" spc="20" dirty="0">
                <a:solidFill>
                  <a:schemeClr val="tx1">
                    <a:lumMod val="75000"/>
                    <a:lumOff val="25000"/>
                  </a:schemeClr>
                </a:solidFill>
                <a:latin typeface="Calibri"/>
                <a:cs typeface="Calibri"/>
              </a:rPr>
              <a:t> </a:t>
            </a:r>
            <a:r>
              <a:rPr sz="1100" spc="-50" dirty="0">
                <a:solidFill>
                  <a:schemeClr val="tx1">
                    <a:lumMod val="75000"/>
                    <a:lumOff val="25000"/>
                  </a:schemeClr>
                </a:solidFill>
                <a:latin typeface="Calibri"/>
                <a:cs typeface="Calibri"/>
              </a:rPr>
              <a:t>/</a:t>
            </a:r>
            <a:r>
              <a:rPr sz="1100" dirty="0">
                <a:solidFill>
                  <a:schemeClr val="tx1">
                    <a:lumMod val="75000"/>
                    <a:lumOff val="25000"/>
                  </a:schemeClr>
                </a:solidFill>
                <a:latin typeface="Calibri"/>
                <a:cs typeface="Calibri"/>
              </a:rPr>
              <a:t> Leasehold</a:t>
            </a:r>
            <a:r>
              <a:rPr sz="1100" spc="-40" dirty="0">
                <a:solidFill>
                  <a:schemeClr val="tx1">
                    <a:lumMod val="75000"/>
                    <a:lumOff val="25000"/>
                  </a:schemeClr>
                </a:solidFill>
                <a:latin typeface="Calibri"/>
                <a:cs typeface="Calibri"/>
              </a:rPr>
              <a:t> </a:t>
            </a:r>
            <a:r>
              <a:rPr sz="1100" spc="-10" dirty="0">
                <a:solidFill>
                  <a:schemeClr val="tx1">
                    <a:lumMod val="75000"/>
                    <a:lumOff val="25000"/>
                  </a:schemeClr>
                </a:solidFill>
                <a:latin typeface="Calibri"/>
                <a:cs typeface="Calibri"/>
              </a:rPr>
              <a:t>Negotiations</a:t>
            </a:r>
            <a:endParaRPr sz="1100" dirty="0">
              <a:solidFill>
                <a:schemeClr val="tx1">
                  <a:lumMod val="75000"/>
                  <a:lumOff val="25000"/>
                </a:schemeClr>
              </a:solidFill>
              <a:latin typeface="Calibri"/>
              <a:cs typeface="Calibri"/>
            </a:endParaRPr>
          </a:p>
        </p:txBody>
      </p:sp>
      <p:sp>
        <p:nvSpPr>
          <p:cNvPr id="68" name="object 68"/>
          <p:cNvSpPr/>
          <p:nvPr/>
        </p:nvSpPr>
        <p:spPr>
          <a:xfrm>
            <a:off x="3506498" y="5685465"/>
            <a:ext cx="1440180" cy="1080135"/>
          </a:xfrm>
          <a:custGeom>
            <a:avLst/>
            <a:gdLst/>
            <a:ahLst/>
            <a:cxnLst/>
            <a:rect l="l" t="t" r="r" b="b"/>
            <a:pathLst>
              <a:path w="1440179" h="1080134">
                <a:moveTo>
                  <a:pt x="1260093" y="0"/>
                </a:moveTo>
                <a:lnTo>
                  <a:pt x="180086" y="0"/>
                </a:lnTo>
                <a:lnTo>
                  <a:pt x="132218" y="6434"/>
                </a:lnTo>
                <a:lnTo>
                  <a:pt x="89201" y="24590"/>
                </a:lnTo>
                <a:lnTo>
                  <a:pt x="52752" y="52752"/>
                </a:lnTo>
                <a:lnTo>
                  <a:pt x="24590" y="89201"/>
                </a:lnTo>
                <a:lnTo>
                  <a:pt x="6434" y="132218"/>
                </a:lnTo>
                <a:lnTo>
                  <a:pt x="0" y="180086"/>
                </a:lnTo>
                <a:lnTo>
                  <a:pt x="0" y="900036"/>
                </a:lnTo>
                <a:lnTo>
                  <a:pt x="6434" y="947889"/>
                </a:lnTo>
                <a:lnTo>
                  <a:pt x="24590" y="990890"/>
                </a:lnTo>
                <a:lnTo>
                  <a:pt x="52752" y="1027322"/>
                </a:lnTo>
                <a:lnTo>
                  <a:pt x="89201" y="1055469"/>
                </a:lnTo>
                <a:lnTo>
                  <a:pt x="132218" y="1073615"/>
                </a:lnTo>
                <a:lnTo>
                  <a:pt x="180086" y="1080046"/>
                </a:lnTo>
                <a:lnTo>
                  <a:pt x="1260093" y="1080046"/>
                </a:lnTo>
                <a:lnTo>
                  <a:pt x="1307908" y="1073615"/>
                </a:lnTo>
                <a:lnTo>
                  <a:pt x="1350889" y="1055469"/>
                </a:lnTo>
                <a:lnTo>
                  <a:pt x="1387316" y="1027322"/>
                </a:lnTo>
                <a:lnTo>
                  <a:pt x="1415466" y="990890"/>
                </a:lnTo>
                <a:lnTo>
                  <a:pt x="1433619" y="947889"/>
                </a:lnTo>
                <a:lnTo>
                  <a:pt x="1440052" y="900036"/>
                </a:lnTo>
                <a:lnTo>
                  <a:pt x="1440052" y="180086"/>
                </a:lnTo>
                <a:lnTo>
                  <a:pt x="1433619" y="132218"/>
                </a:lnTo>
                <a:lnTo>
                  <a:pt x="1415466" y="89201"/>
                </a:lnTo>
                <a:lnTo>
                  <a:pt x="1387316" y="52752"/>
                </a:lnTo>
                <a:lnTo>
                  <a:pt x="1350889" y="24590"/>
                </a:lnTo>
                <a:lnTo>
                  <a:pt x="1307908" y="6434"/>
                </a:lnTo>
                <a:lnTo>
                  <a:pt x="1260093" y="0"/>
                </a:lnTo>
                <a:close/>
              </a:path>
            </a:pathLst>
          </a:custGeom>
          <a:solidFill>
            <a:schemeClr val="accent3">
              <a:lumMod val="40000"/>
              <a:lumOff val="60000"/>
              <a:alpha val="39999"/>
            </a:schemeClr>
          </a:solidFill>
        </p:spPr>
        <p:txBody>
          <a:bodyPr wrap="square" lIns="0" tIns="0" rIns="0" bIns="0" rtlCol="0"/>
          <a:lstStyle/>
          <a:p>
            <a:endParaRPr dirty="0"/>
          </a:p>
        </p:txBody>
      </p:sp>
      <p:sp>
        <p:nvSpPr>
          <p:cNvPr id="69" name="object 69"/>
          <p:cNvSpPr txBox="1"/>
          <p:nvPr/>
        </p:nvSpPr>
        <p:spPr>
          <a:xfrm>
            <a:off x="3579794" y="5903426"/>
            <a:ext cx="1294765" cy="351378"/>
          </a:xfrm>
          <a:prstGeom prst="rect">
            <a:avLst/>
          </a:prstGeom>
        </p:spPr>
        <p:txBody>
          <a:bodyPr vert="horz" wrap="square" lIns="0" tIns="12700" rIns="0" bIns="0" rtlCol="0">
            <a:spAutoFit/>
          </a:bodyPr>
          <a:lstStyle/>
          <a:p>
            <a:pPr marL="12700" marR="5080" indent="164465">
              <a:lnSpc>
                <a:spcPct val="100000"/>
              </a:lnSpc>
              <a:spcBef>
                <a:spcPts val="100"/>
              </a:spcBef>
            </a:pPr>
            <a:r>
              <a:rPr sz="1100" spc="-10" dirty="0">
                <a:solidFill>
                  <a:srgbClr val="343A40"/>
                </a:solidFill>
                <a:latin typeface="Calibri"/>
                <a:cs typeface="Calibri"/>
              </a:rPr>
              <a:t>Overall</a:t>
            </a:r>
            <a:r>
              <a:rPr sz="1100" spc="-45" dirty="0">
                <a:solidFill>
                  <a:srgbClr val="343A40"/>
                </a:solidFill>
                <a:latin typeface="Calibri"/>
                <a:cs typeface="Calibri"/>
              </a:rPr>
              <a:t> </a:t>
            </a:r>
            <a:r>
              <a:rPr sz="1100" dirty="0">
                <a:solidFill>
                  <a:srgbClr val="343A40"/>
                </a:solidFill>
                <a:latin typeface="Calibri"/>
                <a:cs typeface="Calibri"/>
              </a:rPr>
              <a:t>Project</a:t>
            </a:r>
            <a:r>
              <a:rPr sz="1100" spc="-30" dirty="0">
                <a:solidFill>
                  <a:srgbClr val="343A40"/>
                </a:solidFill>
                <a:latin typeface="Calibri"/>
                <a:cs typeface="Calibri"/>
              </a:rPr>
              <a:t> </a:t>
            </a:r>
            <a:r>
              <a:rPr sz="1100" spc="-50" dirty="0">
                <a:solidFill>
                  <a:srgbClr val="343A40"/>
                </a:solidFill>
                <a:latin typeface="Calibri"/>
                <a:cs typeface="Calibri"/>
              </a:rPr>
              <a:t>&amp;</a:t>
            </a:r>
            <a:r>
              <a:rPr sz="1100" dirty="0">
                <a:solidFill>
                  <a:srgbClr val="343A40"/>
                </a:solidFill>
                <a:latin typeface="Calibri"/>
                <a:cs typeface="Calibri"/>
              </a:rPr>
              <a:t> Program</a:t>
            </a:r>
            <a:r>
              <a:rPr sz="1100" spc="-5" dirty="0">
                <a:solidFill>
                  <a:srgbClr val="343A40"/>
                </a:solidFill>
                <a:latin typeface="Calibri"/>
                <a:cs typeface="Calibri"/>
              </a:rPr>
              <a:t> </a:t>
            </a:r>
            <a:r>
              <a:rPr sz="1100" spc="-20" dirty="0">
                <a:solidFill>
                  <a:srgbClr val="343A40"/>
                </a:solidFill>
                <a:latin typeface="Calibri"/>
                <a:cs typeface="Calibri"/>
              </a:rPr>
              <a:t>Management</a:t>
            </a:r>
            <a:endParaRPr sz="1100" dirty="0">
              <a:latin typeface="Calibri"/>
              <a:cs typeface="Calibri"/>
            </a:endParaRPr>
          </a:p>
        </p:txBody>
      </p:sp>
      <p:sp>
        <p:nvSpPr>
          <p:cNvPr id="70" name="object 70"/>
          <p:cNvSpPr/>
          <p:nvPr/>
        </p:nvSpPr>
        <p:spPr>
          <a:xfrm>
            <a:off x="1900476" y="5332084"/>
            <a:ext cx="1440180" cy="541402"/>
          </a:xfrm>
          <a:custGeom>
            <a:avLst/>
            <a:gdLst/>
            <a:ahLst/>
            <a:cxnLst/>
            <a:rect l="l" t="t" r="r" b="b"/>
            <a:pathLst>
              <a:path w="1440179" h="579120">
                <a:moveTo>
                  <a:pt x="1343533" y="0"/>
                </a:moveTo>
                <a:lnTo>
                  <a:pt x="96393" y="0"/>
                </a:lnTo>
                <a:lnTo>
                  <a:pt x="58882" y="7578"/>
                </a:lnTo>
                <a:lnTo>
                  <a:pt x="28241" y="28241"/>
                </a:lnTo>
                <a:lnTo>
                  <a:pt x="7578" y="58882"/>
                </a:lnTo>
                <a:lnTo>
                  <a:pt x="0" y="96393"/>
                </a:lnTo>
                <a:lnTo>
                  <a:pt x="0" y="482346"/>
                </a:lnTo>
                <a:lnTo>
                  <a:pt x="7578" y="519930"/>
                </a:lnTo>
                <a:lnTo>
                  <a:pt x="28241" y="550608"/>
                </a:lnTo>
                <a:lnTo>
                  <a:pt x="58882" y="571285"/>
                </a:lnTo>
                <a:lnTo>
                  <a:pt x="96393" y="578866"/>
                </a:lnTo>
                <a:lnTo>
                  <a:pt x="1343533" y="578866"/>
                </a:lnTo>
                <a:lnTo>
                  <a:pt x="1381043" y="571285"/>
                </a:lnTo>
                <a:lnTo>
                  <a:pt x="1411684" y="550608"/>
                </a:lnTo>
                <a:lnTo>
                  <a:pt x="1432347" y="519930"/>
                </a:lnTo>
                <a:lnTo>
                  <a:pt x="1439926" y="482346"/>
                </a:lnTo>
                <a:lnTo>
                  <a:pt x="1439926" y="96393"/>
                </a:lnTo>
                <a:lnTo>
                  <a:pt x="1432347" y="58882"/>
                </a:lnTo>
                <a:lnTo>
                  <a:pt x="1411684" y="28241"/>
                </a:lnTo>
                <a:lnTo>
                  <a:pt x="1381043" y="7578"/>
                </a:lnTo>
                <a:lnTo>
                  <a:pt x="1343533" y="0"/>
                </a:lnTo>
                <a:close/>
              </a:path>
            </a:pathLst>
          </a:custGeom>
          <a:solidFill>
            <a:srgbClr val="343A40"/>
          </a:solidFill>
        </p:spPr>
        <p:txBody>
          <a:bodyPr wrap="square" lIns="0" tIns="0" rIns="0" bIns="0" rtlCol="0"/>
          <a:lstStyle/>
          <a:p>
            <a:endParaRPr/>
          </a:p>
        </p:txBody>
      </p:sp>
      <p:sp>
        <p:nvSpPr>
          <p:cNvPr id="71" name="object 71"/>
          <p:cNvSpPr txBox="1"/>
          <p:nvPr/>
        </p:nvSpPr>
        <p:spPr>
          <a:xfrm>
            <a:off x="2465959" y="5382818"/>
            <a:ext cx="1219200" cy="228268"/>
          </a:xfrm>
          <a:prstGeom prst="rect">
            <a:avLst/>
          </a:prstGeom>
        </p:spPr>
        <p:txBody>
          <a:bodyPr vert="horz" wrap="square" lIns="0" tIns="12700" rIns="0" bIns="0" rtlCol="0">
            <a:spAutoFit/>
          </a:bodyPr>
          <a:lstStyle/>
          <a:p>
            <a:pPr marL="227329" marR="5080" indent="-215265">
              <a:lnSpc>
                <a:spcPct val="100000"/>
              </a:lnSpc>
              <a:spcBef>
                <a:spcPts val="100"/>
              </a:spcBef>
            </a:pPr>
            <a:r>
              <a:rPr lang="en-GB" sz="1400" spc="-20" dirty="0">
                <a:solidFill>
                  <a:srgbClr val="FFFFFF"/>
                </a:solidFill>
                <a:latin typeface="Calibri"/>
                <a:cs typeface="Calibri"/>
              </a:rPr>
              <a:t>EHD</a:t>
            </a:r>
            <a:endParaRPr sz="1400" dirty="0">
              <a:latin typeface="Calibri"/>
              <a:cs typeface="Calibri"/>
            </a:endParaRPr>
          </a:p>
        </p:txBody>
      </p:sp>
      <p:sp>
        <p:nvSpPr>
          <p:cNvPr id="78" name="object 78"/>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50" dirty="0"/>
              <a:t>4</a:t>
            </a:fld>
            <a:endParaRPr spc="-50" dirty="0"/>
          </a:p>
        </p:txBody>
      </p:sp>
      <p:sp>
        <p:nvSpPr>
          <p:cNvPr id="72" name="object 72"/>
          <p:cNvSpPr txBox="1"/>
          <p:nvPr/>
        </p:nvSpPr>
        <p:spPr>
          <a:xfrm>
            <a:off x="5636285" y="1565700"/>
            <a:ext cx="4736465" cy="199414"/>
          </a:xfrm>
          <a:prstGeom prst="rect">
            <a:avLst/>
          </a:prstGeom>
          <a:solidFill>
            <a:srgbClr val="343A40"/>
          </a:solidFill>
        </p:spPr>
        <p:txBody>
          <a:bodyPr vert="horz" wrap="square" lIns="0" tIns="37465" rIns="0" bIns="0" rtlCol="0">
            <a:spAutoFit/>
          </a:bodyPr>
          <a:lstStyle/>
          <a:p>
            <a:pPr marL="635" algn="ctr">
              <a:lnSpc>
                <a:spcPct val="100000"/>
              </a:lnSpc>
              <a:spcBef>
                <a:spcPts val="295"/>
              </a:spcBef>
            </a:pPr>
            <a:r>
              <a:rPr lang="en-GB" sz="1050" dirty="0">
                <a:solidFill>
                  <a:srgbClr val="FFFFFF"/>
                </a:solidFill>
                <a:latin typeface="Calibri"/>
                <a:cs typeface="Calibri"/>
              </a:rPr>
              <a:t>EHD Partners</a:t>
            </a:r>
            <a:endParaRPr sz="1050" dirty="0">
              <a:latin typeface="Calibri"/>
              <a:cs typeface="Calibri"/>
            </a:endParaRPr>
          </a:p>
        </p:txBody>
      </p:sp>
      <p:pic>
        <p:nvPicPr>
          <p:cNvPr id="6" name="Picture 5" descr="A logo for a company&#10;&#10;Description automatically generated">
            <a:extLst>
              <a:ext uri="{FF2B5EF4-FFF2-40B4-BE49-F238E27FC236}">
                <a16:creationId xmlns:a16="http://schemas.microsoft.com/office/drawing/2014/main" id="{16766EDB-2EC4-8270-296B-8A90E35B4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0775" y="747575"/>
            <a:ext cx="561975" cy="561975"/>
          </a:xfrm>
          <a:prstGeom prst="rect">
            <a:avLst/>
          </a:prstGeom>
        </p:spPr>
      </p:pic>
      <p:pic>
        <p:nvPicPr>
          <p:cNvPr id="8" name="Picture 7" descr="A logo for a company&#10;&#10;Description automatically generated">
            <a:extLst>
              <a:ext uri="{FF2B5EF4-FFF2-40B4-BE49-F238E27FC236}">
                <a16:creationId xmlns:a16="http://schemas.microsoft.com/office/drawing/2014/main" id="{32FE50AE-5C62-AD82-9B61-FDE2FE71F0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0259" y="1844911"/>
            <a:ext cx="904875" cy="638205"/>
          </a:xfrm>
          <a:prstGeom prst="rect">
            <a:avLst/>
          </a:prstGeom>
        </p:spPr>
      </p:pic>
      <p:pic>
        <p:nvPicPr>
          <p:cNvPr id="9" name="Picture 8">
            <a:extLst>
              <a:ext uri="{FF2B5EF4-FFF2-40B4-BE49-F238E27FC236}">
                <a16:creationId xmlns:a16="http://schemas.microsoft.com/office/drawing/2014/main" id="{69CFD202-8449-BFC7-12CC-7C93F21616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6437" y="1776693"/>
            <a:ext cx="849418" cy="812065"/>
          </a:xfrm>
          <a:prstGeom prst="rect">
            <a:avLst/>
          </a:prstGeom>
        </p:spPr>
      </p:pic>
      <p:pic>
        <p:nvPicPr>
          <p:cNvPr id="10" name="Picture 9" descr="A blue and black logo&#10;&#10;Description automatically generated">
            <a:extLst>
              <a:ext uri="{FF2B5EF4-FFF2-40B4-BE49-F238E27FC236}">
                <a16:creationId xmlns:a16="http://schemas.microsoft.com/office/drawing/2014/main" id="{F1C648E3-C6B2-1055-A0D2-707FDB5E432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35205" y="1965982"/>
            <a:ext cx="1019175" cy="485404"/>
          </a:xfrm>
          <a:prstGeom prst="rect">
            <a:avLst/>
          </a:prstGeom>
          <a:noFill/>
          <a:ln>
            <a:noFill/>
          </a:ln>
        </p:spPr>
      </p:pic>
      <p:pic>
        <p:nvPicPr>
          <p:cNvPr id="11" name="Picture 10">
            <a:extLst>
              <a:ext uri="{FF2B5EF4-FFF2-40B4-BE49-F238E27FC236}">
                <a16:creationId xmlns:a16="http://schemas.microsoft.com/office/drawing/2014/main" id="{377D3D87-1E1E-FEBD-2005-4F759BD7B78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690812" y="3446734"/>
            <a:ext cx="454922" cy="565207"/>
          </a:xfrm>
          <a:prstGeom prst="rect">
            <a:avLst/>
          </a:prstGeom>
          <a:noFill/>
          <a:ln>
            <a:noFill/>
          </a:ln>
        </p:spPr>
      </p:pic>
      <p:pic>
        <p:nvPicPr>
          <p:cNvPr id="17" name="Picture 16" descr="A blue and black logo&#10;&#10;Description automatically generated">
            <a:extLst>
              <a:ext uri="{FF2B5EF4-FFF2-40B4-BE49-F238E27FC236}">
                <a16:creationId xmlns:a16="http://schemas.microsoft.com/office/drawing/2014/main" id="{858709D0-0FE0-7777-BD59-89D443DB535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60583" y="3423739"/>
            <a:ext cx="565208" cy="565208"/>
          </a:xfrm>
          <a:prstGeom prst="rect">
            <a:avLst/>
          </a:prstGeom>
        </p:spPr>
      </p:pic>
      <p:pic>
        <p:nvPicPr>
          <p:cNvPr id="19" name="Picture 18" descr="A red letter s on a white background&#10;&#10;Description automatically generated">
            <a:extLst>
              <a:ext uri="{FF2B5EF4-FFF2-40B4-BE49-F238E27FC236}">
                <a16:creationId xmlns:a16="http://schemas.microsoft.com/office/drawing/2014/main" id="{FB7F75D4-AABC-8EC3-D6A2-5C151C38B4C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96631" y="3436523"/>
            <a:ext cx="638205" cy="638205"/>
          </a:xfrm>
          <a:prstGeom prst="rect">
            <a:avLst/>
          </a:prstGeom>
        </p:spPr>
      </p:pic>
      <p:pic>
        <p:nvPicPr>
          <p:cNvPr id="22" name="Picture 21" descr="A logo for a company&#10;&#10;Description automatically generated">
            <a:extLst>
              <a:ext uri="{FF2B5EF4-FFF2-40B4-BE49-F238E27FC236}">
                <a16:creationId xmlns:a16="http://schemas.microsoft.com/office/drawing/2014/main" id="{1A3F8070-5383-19BC-3237-0A6154D11DA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79492" y="2516831"/>
            <a:ext cx="914674" cy="914674"/>
          </a:xfrm>
          <a:prstGeom prst="rect">
            <a:avLst/>
          </a:prstGeom>
        </p:spPr>
      </p:pic>
      <p:pic>
        <p:nvPicPr>
          <p:cNvPr id="24" name="Picture 23" descr="A logo with a letter and text&#10;&#10;Description automatically generated">
            <a:extLst>
              <a:ext uri="{FF2B5EF4-FFF2-40B4-BE49-F238E27FC236}">
                <a16:creationId xmlns:a16="http://schemas.microsoft.com/office/drawing/2014/main" id="{C2378ECF-2B2A-B528-E201-564AA5CF547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44566" y="3645889"/>
            <a:ext cx="1105257" cy="392188"/>
          </a:xfrm>
          <a:prstGeom prst="rect">
            <a:avLst/>
          </a:prstGeom>
        </p:spPr>
      </p:pic>
      <p:pic>
        <p:nvPicPr>
          <p:cNvPr id="26" name="Picture 25" descr="A logo with black text&#10;&#10;Description automatically generated">
            <a:extLst>
              <a:ext uri="{FF2B5EF4-FFF2-40B4-BE49-F238E27FC236}">
                <a16:creationId xmlns:a16="http://schemas.microsoft.com/office/drawing/2014/main" id="{1257B904-EBA3-6787-88FC-1931D3AE7B9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175275" y="1771058"/>
            <a:ext cx="1619809" cy="812065"/>
          </a:xfrm>
          <a:prstGeom prst="rect">
            <a:avLst/>
          </a:prstGeom>
        </p:spPr>
      </p:pic>
      <p:pic>
        <p:nvPicPr>
          <p:cNvPr id="28" name="Picture 27" descr="A blue and white logo&#10;&#10;Description automatically generated">
            <a:extLst>
              <a:ext uri="{FF2B5EF4-FFF2-40B4-BE49-F238E27FC236}">
                <a16:creationId xmlns:a16="http://schemas.microsoft.com/office/drawing/2014/main" id="{99082067-9137-C083-8F85-B0FE74B07AF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28238" y="2683801"/>
            <a:ext cx="485011" cy="485011"/>
          </a:xfrm>
          <a:prstGeom prst="rect">
            <a:avLst/>
          </a:prstGeom>
        </p:spPr>
      </p:pic>
      <p:pic>
        <p:nvPicPr>
          <p:cNvPr id="30" name="Picture 29" descr="A logo with black text&#10;&#10;Description automatically generated">
            <a:extLst>
              <a:ext uri="{FF2B5EF4-FFF2-40B4-BE49-F238E27FC236}">
                <a16:creationId xmlns:a16="http://schemas.microsoft.com/office/drawing/2014/main" id="{E0D874B2-6241-9E40-1792-95417C58120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68304" y="2546421"/>
            <a:ext cx="914675" cy="914675"/>
          </a:xfrm>
          <a:prstGeom prst="rect">
            <a:avLst/>
          </a:prstGeom>
        </p:spPr>
      </p:pic>
      <p:pic>
        <p:nvPicPr>
          <p:cNvPr id="32" name="Picture 31" descr="A white bird flying over a river&#10;&#10;Description automatically generated">
            <a:extLst>
              <a:ext uri="{FF2B5EF4-FFF2-40B4-BE49-F238E27FC236}">
                <a16:creationId xmlns:a16="http://schemas.microsoft.com/office/drawing/2014/main" id="{500E2F2E-5D43-08AD-223B-71D05B15046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41794" y="2726678"/>
            <a:ext cx="687284" cy="646856"/>
          </a:xfrm>
          <a:prstGeom prst="rect">
            <a:avLst/>
          </a:prstGeom>
        </p:spPr>
      </p:pic>
      <p:pic>
        <p:nvPicPr>
          <p:cNvPr id="37" name="Picture 36" descr="A green and white logo&#10;&#10;Description automatically generated">
            <a:extLst>
              <a:ext uri="{FF2B5EF4-FFF2-40B4-BE49-F238E27FC236}">
                <a16:creationId xmlns:a16="http://schemas.microsoft.com/office/drawing/2014/main" id="{96B4BBDA-119D-ABED-6E0E-12BABD7DABF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368197" y="3558136"/>
            <a:ext cx="1132756" cy="293184"/>
          </a:xfrm>
          <a:prstGeom prst="rect">
            <a:avLst/>
          </a:prstGeom>
        </p:spPr>
      </p:pic>
      <p:pic>
        <p:nvPicPr>
          <p:cNvPr id="39" name="Picture 38" descr="A blue background with white letters&#10;&#10;Description automatically generated">
            <a:extLst>
              <a:ext uri="{FF2B5EF4-FFF2-40B4-BE49-F238E27FC236}">
                <a16:creationId xmlns:a16="http://schemas.microsoft.com/office/drawing/2014/main" id="{BF8D94C8-3DB1-64DD-65D4-61D0EE220B9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787794" y="2708472"/>
            <a:ext cx="566684" cy="56668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6430" y="355473"/>
            <a:ext cx="796290" cy="147955"/>
          </a:xfrm>
          <a:prstGeom prst="rect">
            <a:avLst/>
          </a:prstGeom>
        </p:spPr>
        <p:txBody>
          <a:bodyPr vert="horz" wrap="square" lIns="0" tIns="12700" rIns="0" bIns="0" rtlCol="0">
            <a:spAutoFit/>
          </a:bodyPr>
          <a:lstStyle/>
          <a:p>
            <a:pPr marL="12700">
              <a:lnSpc>
                <a:spcPct val="100000"/>
              </a:lnSpc>
              <a:spcBef>
                <a:spcPts val="100"/>
              </a:spcBef>
            </a:pPr>
            <a:r>
              <a:rPr sz="800" spc="90" dirty="0">
                <a:solidFill>
                  <a:srgbClr val="2C384B"/>
                </a:solidFill>
                <a:latin typeface="Calibri"/>
                <a:cs typeface="Calibri"/>
              </a:rPr>
              <a:t>CONFIDENTIAL</a:t>
            </a:r>
            <a:endParaRPr sz="800">
              <a:latin typeface="Calibri"/>
              <a:cs typeface="Calibri"/>
            </a:endParaRPr>
          </a:p>
        </p:txBody>
      </p:sp>
      <p:sp>
        <p:nvSpPr>
          <p:cNvPr id="3" name="object 3"/>
          <p:cNvSpPr txBox="1"/>
          <p:nvPr/>
        </p:nvSpPr>
        <p:spPr>
          <a:xfrm>
            <a:off x="346048" y="366140"/>
            <a:ext cx="1190651" cy="135935"/>
          </a:xfrm>
          <a:prstGeom prst="rect">
            <a:avLst/>
          </a:prstGeom>
        </p:spPr>
        <p:txBody>
          <a:bodyPr vert="horz" wrap="square" lIns="0" tIns="12700" rIns="0" bIns="0" rtlCol="0">
            <a:spAutoFit/>
          </a:bodyPr>
          <a:lstStyle/>
          <a:p>
            <a:pPr marL="12700">
              <a:lnSpc>
                <a:spcPct val="100000"/>
              </a:lnSpc>
              <a:spcBef>
                <a:spcPts val="100"/>
              </a:spcBef>
            </a:pPr>
            <a:r>
              <a:rPr sz="800" spc="80" dirty="0">
                <a:solidFill>
                  <a:srgbClr val="2C384B"/>
                </a:solidFill>
                <a:latin typeface="Calibri"/>
                <a:cs typeface="Calibri"/>
              </a:rPr>
              <a:t>PROJECT</a:t>
            </a:r>
            <a:r>
              <a:rPr sz="800" spc="85" dirty="0">
                <a:solidFill>
                  <a:srgbClr val="2C384B"/>
                </a:solidFill>
                <a:latin typeface="Calibri"/>
                <a:cs typeface="Calibri"/>
              </a:rPr>
              <a:t> </a:t>
            </a:r>
            <a:r>
              <a:rPr lang="en-GB" sz="800" spc="50" dirty="0">
                <a:solidFill>
                  <a:srgbClr val="2C384B"/>
                </a:solidFill>
                <a:latin typeface="Calibri"/>
                <a:cs typeface="Calibri"/>
              </a:rPr>
              <a:t>BRANXTON</a:t>
            </a:r>
            <a:endParaRPr sz="800" dirty="0">
              <a:latin typeface="Calibri"/>
              <a:cs typeface="Calibri"/>
            </a:endParaRPr>
          </a:p>
        </p:txBody>
      </p:sp>
      <p:sp>
        <p:nvSpPr>
          <p:cNvPr id="5" name="object 5"/>
          <p:cNvSpPr/>
          <p:nvPr/>
        </p:nvSpPr>
        <p:spPr>
          <a:xfrm>
            <a:off x="358775" y="1470787"/>
            <a:ext cx="9972675" cy="0"/>
          </a:xfrm>
          <a:custGeom>
            <a:avLst/>
            <a:gdLst/>
            <a:ahLst/>
            <a:cxnLst/>
            <a:rect l="l" t="t" r="r" b="b"/>
            <a:pathLst>
              <a:path w="9972675">
                <a:moveTo>
                  <a:pt x="0" y="0"/>
                </a:moveTo>
                <a:lnTo>
                  <a:pt x="9972675" y="0"/>
                </a:lnTo>
              </a:path>
            </a:pathLst>
          </a:custGeom>
          <a:ln w="3175">
            <a:solidFill>
              <a:srgbClr val="AB9268"/>
            </a:solidFill>
          </a:ln>
        </p:spPr>
        <p:txBody>
          <a:bodyPr wrap="square" lIns="0" tIns="0" rIns="0" bIns="0" rtlCol="0"/>
          <a:lstStyle/>
          <a:p>
            <a:endParaRPr/>
          </a:p>
        </p:txBody>
      </p:sp>
      <p:sp>
        <p:nvSpPr>
          <p:cNvPr id="6" name="object 6"/>
          <p:cNvSpPr txBox="1"/>
          <p:nvPr/>
        </p:nvSpPr>
        <p:spPr>
          <a:xfrm>
            <a:off x="347268" y="896493"/>
            <a:ext cx="3041650" cy="289823"/>
          </a:xfrm>
          <a:prstGeom prst="rect">
            <a:avLst/>
          </a:prstGeom>
        </p:spPr>
        <p:txBody>
          <a:bodyPr vert="horz" wrap="square" lIns="0" tIns="12700" rIns="0" bIns="0" rtlCol="0">
            <a:spAutoFit/>
          </a:bodyPr>
          <a:lstStyle/>
          <a:p>
            <a:pPr marL="12700">
              <a:lnSpc>
                <a:spcPct val="100000"/>
              </a:lnSpc>
              <a:spcBef>
                <a:spcPts val="100"/>
              </a:spcBef>
            </a:pPr>
            <a:r>
              <a:rPr lang="en-GB" sz="1800" spc="-35" dirty="0">
                <a:solidFill>
                  <a:srgbClr val="2C384B"/>
                </a:solidFill>
                <a:latin typeface="Trebuchet MS"/>
                <a:cs typeface="Trebuchet MS"/>
              </a:rPr>
              <a:t>PROJECT BRANXTON </a:t>
            </a:r>
            <a:r>
              <a:rPr sz="1800" spc="-10" dirty="0">
                <a:solidFill>
                  <a:srgbClr val="2C384B"/>
                </a:solidFill>
                <a:latin typeface="Trebuchet MS"/>
                <a:cs typeface="Trebuchet MS"/>
              </a:rPr>
              <a:t>Overview</a:t>
            </a:r>
            <a:endParaRPr sz="1800" dirty="0">
              <a:latin typeface="Trebuchet MS"/>
              <a:cs typeface="Trebuchet MS"/>
            </a:endParaRPr>
          </a:p>
        </p:txBody>
      </p:sp>
      <p:sp>
        <p:nvSpPr>
          <p:cNvPr id="7" name="object 7"/>
          <p:cNvSpPr txBox="1"/>
          <p:nvPr/>
        </p:nvSpPr>
        <p:spPr>
          <a:xfrm>
            <a:off x="346049" y="1498002"/>
            <a:ext cx="5122545" cy="1453347"/>
          </a:xfrm>
          <a:prstGeom prst="rect">
            <a:avLst/>
          </a:prstGeom>
        </p:spPr>
        <p:txBody>
          <a:bodyPr vert="horz" wrap="square" lIns="0" tIns="73025" rIns="0" bIns="0" rtlCol="0">
            <a:spAutoFit/>
          </a:bodyPr>
          <a:lstStyle/>
          <a:p>
            <a:pPr marL="12700">
              <a:lnSpc>
                <a:spcPct val="100000"/>
              </a:lnSpc>
              <a:spcBef>
                <a:spcPts val="575"/>
              </a:spcBef>
            </a:pPr>
            <a:r>
              <a:rPr sz="1100" spc="-10" dirty="0">
                <a:solidFill>
                  <a:srgbClr val="343A40"/>
                </a:solidFill>
                <a:latin typeface="Trebuchet MS"/>
                <a:cs typeface="Trebuchet MS"/>
              </a:rPr>
              <a:t>Overview</a:t>
            </a:r>
            <a:endParaRPr sz="1100" dirty="0">
              <a:latin typeface="Trebuchet MS"/>
              <a:cs typeface="Trebuchet MS"/>
            </a:endParaRPr>
          </a:p>
          <a:p>
            <a:pPr marL="149860" marR="53340" indent="-137160">
              <a:lnSpc>
                <a:spcPct val="110000"/>
              </a:lnSpc>
              <a:spcBef>
                <a:spcPts val="330"/>
              </a:spcBef>
              <a:buClr>
                <a:srgbClr val="AB9268"/>
              </a:buClr>
              <a:buFont typeface="Wingdings"/>
              <a:buChar char=""/>
              <a:tabLst>
                <a:tab pos="149860" algn="l"/>
              </a:tabLst>
            </a:pPr>
            <a:r>
              <a:rPr sz="1050" dirty="0">
                <a:solidFill>
                  <a:schemeClr val="tx1">
                    <a:lumMod val="65000"/>
                    <a:lumOff val="35000"/>
                  </a:schemeClr>
                </a:solidFill>
                <a:latin typeface="Calibri"/>
                <a:cs typeface="Calibri"/>
              </a:rPr>
              <a:t>Location:</a:t>
            </a:r>
            <a:r>
              <a:rPr sz="1050" spc="-45" dirty="0">
                <a:solidFill>
                  <a:schemeClr val="tx1">
                    <a:lumMod val="65000"/>
                    <a:lumOff val="35000"/>
                  </a:schemeClr>
                </a:solidFill>
                <a:latin typeface="Calibri"/>
                <a:cs typeface="Calibri"/>
              </a:rPr>
              <a:t> </a:t>
            </a:r>
            <a:r>
              <a:rPr lang="en-GB" sz="1050" spc="-45" dirty="0">
                <a:solidFill>
                  <a:schemeClr val="tx1">
                    <a:lumMod val="65000"/>
                    <a:lumOff val="35000"/>
                  </a:schemeClr>
                </a:solidFill>
                <a:latin typeface="Calibri"/>
                <a:cs typeface="Calibri"/>
              </a:rPr>
              <a:t>X (Easting) , Y (Northing) 371982 , 673460, What3Words: tadpoles.statue.supported. Address (near) :Barns Ness Terrace, Thurston, Innerwick, East Lothian, Scotland, EH42 1SF, United Kingdom</a:t>
            </a:r>
            <a:endParaRPr sz="1050" dirty="0">
              <a:solidFill>
                <a:schemeClr val="tx1">
                  <a:lumMod val="65000"/>
                  <a:lumOff val="35000"/>
                </a:schemeClr>
              </a:solidFill>
              <a:latin typeface="Calibri"/>
              <a:cs typeface="Calibri"/>
            </a:endParaRPr>
          </a:p>
          <a:p>
            <a:pPr marL="149860" marR="38100" indent="-137160">
              <a:spcBef>
                <a:spcPts val="595"/>
              </a:spcBef>
              <a:buClr>
                <a:srgbClr val="AB9268"/>
              </a:buClr>
              <a:buFont typeface="Wingdings"/>
              <a:buChar char=""/>
              <a:tabLst>
                <a:tab pos="149860" algn="l"/>
              </a:tabLst>
            </a:pPr>
            <a:r>
              <a:rPr lang="en-GB" sz="1050" spc="-10" dirty="0">
                <a:solidFill>
                  <a:schemeClr val="tx1">
                    <a:lumMod val="65000"/>
                    <a:lumOff val="35000"/>
                  </a:schemeClr>
                </a:solidFill>
                <a:latin typeface="Calibri"/>
                <a:cs typeface="Calibri"/>
              </a:rPr>
              <a:t>Land: 49 acres with significant space to augment the BESS from 2h site to 4h, 6h or even 8h site</a:t>
            </a:r>
          </a:p>
          <a:p>
            <a:pPr marL="149860" marR="38100" indent="-137160">
              <a:spcBef>
                <a:spcPts val="595"/>
              </a:spcBef>
              <a:buClr>
                <a:srgbClr val="AB9268"/>
              </a:buClr>
              <a:buFont typeface="Wingdings"/>
              <a:buChar char=""/>
              <a:tabLst>
                <a:tab pos="149860" algn="l"/>
              </a:tabLst>
            </a:pPr>
            <a:r>
              <a:rPr lang="en-GB" sz="1050" dirty="0">
                <a:solidFill>
                  <a:schemeClr val="tx1">
                    <a:lumMod val="65000"/>
                    <a:lumOff val="35000"/>
                  </a:schemeClr>
                </a:solidFill>
                <a:latin typeface="Calibri"/>
                <a:cs typeface="Calibri"/>
              </a:rPr>
              <a:t>Site</a:t>
            </a:r>
            <a:r>
              <a:rPr lang="en-GB" sz="1050" spc="-5" dirty="0">
                <a:solidFill>
                  <a:schemeClr val="tx1">
                    <a:lumMod val="65000"/>
                    <a:lumOff val="35000"/>
                  </a:schemeClr>
                </a:solidFill>
                <a:latin typeface="Calibri"/>
                <a:cs typeface="Calibri"/>
              </a:rPr>
              <a:t> </a:t>
            </a:r>
            <a:r>
              <a:rPr lang="en-GB" sz="1050" dirty="0">
                <a:solidFill>
                  <a:schemeClr val="tx1">
                    <a:lumMod val="65000"/>
                    <a:lumOff val="35000"/>
                  </a:schemeClr>
                </a:solidFill>
                <a:latin typeface="Calibri"/>
                <a:cs typeface="Calibri"/>
              </a:rPr>
              <a:t>is hidden from views and tucked in valley</a:t>
            </a:r>
          </a:p>
        </p:txBody>
      </p:sp>
      <p:sp>
        <p:nvSpPr>
          <p:cNvPr id="9" name="object 9"/>
          <p:cNvSpPr txBox="1"/>
          <p:nvPr/>
        </p:nvSpPr>
        <p:spPr>
          <a:xfrm>
            <a:off x="5584697" y="1557909"/>
            <a:ext cx="909319" cy="193675"/>
          </a:xfrm>
          <a:prstGeom prst="rect">
            <a:avLst/>
          </a:prstGeom>
        </p:spPr>
        <p:txBody>
          <a:bodyPr vert="horz" wrap="square" lIns="0" tIns="13335" rIns="0" bIns="0" rtlCol="0">
            <a:spAutoFit/>
          </a:bodyPr>
          <a:lstStyle/>
          <a:p>
            <a:pPr marL="12700">
              <a:lnSpc>
                <a:spcPct val="100000"/>
              </a:lnSpc>
              <a:spcBef>
                <a:spcPts val="105"/>
              </a:spcBef>
            </a:pPr>
            <a:r>
              <a:rPr sz="1100" spc="10" dirty="0">
                <a:solidFill>
                  <a:srgbClr val="343A40"/>
                </a:solidFill>
                <a:latin typeface="Trebuchet MS"/>
                <a:cs typeface="Trebuchet MS"/>
              </a:rPr>
              <a:t>Asset</a:t>
            </a:r>
            <a:r>
              <a:rPr sz="1100" spc="-80" dirty="0">
                <a:solidFill>
                  <a:srgbClr val="343A40"/>
                </a:solidFill>
                <a:latin typeface="Trebuchet MS"/>
                <a:cs typeface="Trebuchet MS"/>
              </a:rPr>
              <a:t> </a:t>
            </a:r>
            <a:r>
              <a:rPr sz="1100" spc="-20" dirty="0">
                <a:solidFill>
                  <a:srgbClr val="343A40"/>
                </a:solidFill>
                <a:latin typeface="Trebuchet MS"/>
                <a:cs typeface="Trebuchet MS"/>
              </a:rPr>
              <a:t>Location</a:t>
            </a:r>
            <a:endParaRPr sz="1100">
              <a:latin typeface="Trebuchet MS"/>
              <a:cs typeface="Trebuchet MS"/>
            </a:endParaRPr>
          </a:p>
        </p:txBody>
      </p:sp>
      <p:sp>
        <p:nvSpPr>
          <p:cNvPr id="10" name="object 10"/>
          <p:cNvSpPr/>
          <p:nvPr/>
        </p:nvSpPr>
        <p:spPr>
          <a:xfrm>
            <a:off x="6914515" y="6383439"/>
            <a:ext cx="3418840" cy="571500"/>
          </a:xfrm>
          <a:custGeom>
            <a:avLst/>
            <a:gdLst/>
            <a:ahLst/>
            <a:cxnLst/>
            <a:rect l="l" t="t" r="r" b="b"/>
            <a:pathLst>
              <a:path w="3418840" h="571500">
                <a:moveTo>
                  <a:pt x="3418586" y="0"/>
                </a:moveTo>
                <a:lnTo>
                  <a:pt x="0" y="0"/>
                </a:lnTo>
                <a:lnTo>
                  <a:pt x="0" y="571500"/>
                </a:lnTo>
                <a:lnTo>
                  <a:pt x="3418586" y="571500"/>
                </a:lnTo>
                <a:lnTo>
                  <a:pt x="3418586" y="0"/>
                </a:lnTo>
                <a:close/>
              </a:path>
            </a:pathLst>
          </a:custGeom>
          <a:solidFill>
            <a:srgbClr val="FFFFFF"/>
          </a:solidFill>
        </p:spPr>
        <p:txBody>
          <a:bodyPr wrap="square" lIns="0" tIns="0" rIns="0" bIns="0" rtlCol="0"/>
          <a:lstStyle/>
          <a:p>
            <a:endParaRPr/>
          </a:p>
        </p:txBody>
      </p:sp>
      <p:graphicFrame>
        <p:nvGraphicFramePr>
          <p:cNvPr id="11" name="object 11"/>
          <p:cNvGraphicFramePr>
            <a:graphicFrameLocks noGrp="1"/>
          </p:cNvGraphicFramePr>
          <p:nvPr>
            <p:extLst>
              <p:ext uri="{D42A27DB-BD31-4B8C-83A1-F6EECF244321}">
                <p14:modId xmlns:p14="http://schemas.microsoft.com/office/powerpoint/2010/main" val="1123318128"/>
              </p:ext>
            </p:extLst>
          </p:nvPr>
        </p:nvGraphicFramePr>
        <p:xfrm>
          <a:off x="5590285" y="1790446"/>
          <a:ext cx="4735829" cy="5367020"/>
        </p:xfrm>
        <a:graphic>
          <a:graphicData uri="http://schemas.openxmlformats.org/drawingml/2006/table">
            <a:tbl>
              <a:tblPr firstRow="1" bandRow="1">
                <a:tableStyleId>{2D5ABB26-0587-4C30-8999-92F81FD0307C}</a:tableStyleId>
              </a:tblPr>
              <a:tblGrid>
                <a:gridCol w="1317625">
                  <a:extLst>
                    <a:ext uri="{9D8B030D-6E8A-4147-A177-3AD203B41FA5}">
                      <a16:colId xmlns:a16="http://schemas.microsoft.com/office/drawing/2014/main" val="20000"/>
                    </a:ext>
                  </a:extLst>
                </a:gridCol>
                <a:gridCol w="3418204">
                  <a:extLst>
                    <a:ext uri="{9D8B030D-6E8A-4147-A177-3AD203B41FA5}">
                      <a16:colId xmlns:a16="http://schemas.microsoft.com/office/drawing/2014/main" val="20001"/>
                    </a:ext>
                  </a:extLst>
                </a:gridCol>
              </a:tblGrid>
              <a:tr h="269240">
                <a:tc gridSpan="2">
                  <a:txBody>
                    <a:bodyPr/>
                    <a:lstStyle/>
                    <a:p>
                      <a:pPr marL="92075">
                        <a:lnSpc>
                          <a:spcPct val="100000"/>
                        </a:lnSpc>
                        <a:spcBef>
                          <a:spcPts val="365"/>
                        </a:spcBef>
                      </a:pPr>
                      <a:r>
                        <a:rPr sz="1050" spc="-20" dirty="0">
                          <a:solidFill>
                            <a:srgbClr val="FFFFFF"/>
                          </a:solidFill>
                          <a:latin typeface="Calibri"/>
                          <a:cs typeface="Calibri"/>
                        </a:rPr>
                        <a:t>Land</a:t>
                      </a:r>
                      <a:endParaRPr sz="1050">
                        <a:latin typeface="Calibri"/>
                        <a:cs typeface="Calibri"/>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343A40"/>
                    </a:solidFill>
                  </a:tcPr>
                </a:tc>
                <a:tc hMerge="1">
                  <a:txBody>
                    <a:bodyPr/>
                    <a:lstStyle/>
                    <a:p>
                      <a:endParaRPr/>
                    </a:p>
                  </a:txBody>
                  <a:tcPr marL="0" marR="0" marT="0" marB="0"/>
                </a:tc>
                <a:extLst>
                  <a:ext uri="{0D108BD9-81ED-4DB2-BD59-A6C34878D82A}">
                    <a16:rowId xmlns:a16="http://schemas.microsoft.com/office/drawing/2014/main" val="10000"/>
                  </a:ext>
                </a:extLst>
              </a:tr>
              <a:tr h="323850">
                <a:tc>
                  <a:txBody>
                    <a:bodyPr/>
                    <a:lstStyle/>
                    <a:p>
                      <a:pPr marL="92075">
                        <a:lnSpc>
                          <a:spcPct val="100000"/>
                        </a:lnSpc>
                        <a:spcBef>
                          <a:spcPts val="580"/>
                        </a:spcBef>
                      </a:pPr>
                      <a:r>
                        <a:rPr sz="1050" spc="-10" dirty="0">
                          <a:solidFill>
                            <a:srgbClr val="2C384B"/>
                          </a:solidFill>
                          <a:latin typeface="Calibri"/>
                          <a:cs typeface="Calibri"/>
                        </a:rPr>
                        <a:t>Acreage</a:t>
                      </a:r>
                      <a:endParaRPr sz="1050">
                        <a:latin typeface="Calibri"/>
                        <a:cs typeface="Calibri"/>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92075">
                        <a:lnSpc>
                          <a:spcPct val="100000"/>
                        </a:lnSpc>
                        <a:spcBef>
                          <a:spcPts val="580"/>
                        </a:spcBef>
                      </a:pPr>
                      <a:r>
                        <a:rPr lang="en-GB" sz="1050" spc="-20" dirty="0">
                          <a:solidFill>
                            <a:schemeClr val="tx1">
                              <a:lumMod val="65000"/>
                              <a:lumOff val="35000"/>
                            </a:schemeClr>
                          </a:solidFill>
                          <a:latin typeface="Calibri"/>
                          <a:cs typeface="Calibri"/>
                        </a:rPr>
                        <a:t>49 acres (with possibility of more land)</a:t>
                      </a:r>
                      <a:endParaRPr sz="1050" dirty="0">
                        <a:solidFill>
                          <a:schemeClr val="tx1">
                            <a:lumMod val="65000"/>
                            <a:lumOff val="35000"/>
                          </a:schemeClr>
                        </a:solidFill>
                        <a:latin typeface="Calibri"/>
                        <a:cs typeface="Calibri"/>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D9D9D9"/>
                      </a:solidFill>
                      <a:prstDash val="solid"/>
                    </a:lnB>
                  </a:tcPr>
                </a:tc>
                <a:extLst>
                  <a:ext uri="{0D108BD9-81ED-4DB2-BD59-A6C34878D82A}">
                    <a16:rowId xmlns:a16="http://schemas.microsoft.com/office/drawing/2014/main" val="10001"/>
                  </a:ext>
                </a:extLst>
              </a:tr>
              <a:tr h="323850">
                <a:tc>
                  <a:txBody>
                    <a:bodyPr/>
                    <a:lstStyle/>
                    <a:p>
                      <a:pPr marL="92075">
                        <a:lnSpc>
                          <a:spcPct val="100000"/>
                        </a:lnSpc>
                        <a:spcBef>
                          <a:spcPts val="585"/>
                        </a:spcBef>
                      </a:pPr>
                      <a:r>
                        <a:rPr lang="en-GB" sz="1050" dirty="0">
                          <a:solidFill>
                            <a:srgbClr val="2C384B"/>
                          </a:solidFill>
                          <a:latin typeface="Calibri"/>
                          <a:cs typeface="Calibri"/>
                        </a:rPr>
                        <a:t>Initial </a:t>
                      </a:r>
                      <a:r>
                        <a:rPr sz="1050" dirty="0">
                          <a:solidFill>
                            <a:srgbClr val="2C384B"/>
                          </a:solidFill>
                          <a:latin typeface="Calibri"/>
                          <a:cs typeface="Calibri"/>
                        </a:rPr>
                        <a:t>Construction</a:t>
                      </a:r>
                      <a:r>
                        <a:rPr sz="1050" spc="-45" dirty="0">
                          <a:solidFill>
                            <a:srgbClr val="2C384B"/>
                          </a:solidFill>
                          <a:latin typeface="Calibri"/>
                          <a:cs typeface="Calibri"/>
                        </a:rPr>
                        <a:t> </a:t>
                      </a:r>
                      <a:r>
                        <a:rPr sz="1050" spc="-20" dirty="0">
                          <a:solidFill>
                            <a:srgbClr val="2C384B"/>
                          </a:solidFill>
                          <a:latin typeface="Calibri"/>
                          <a:cs typeface="Calibri"/>
                        </a:rPr>
                        <a:t>Rent</a:t>
                      </a:r>
                      <a:endParaRPr sz="1050" dirty="0">
                        <a:latin typeface="Calibri"/>
                        <a:cs typeface="Calibri"/>
                      </a:endParaRP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92075">
                        <a:lnSpc>
                          <a:spcPct val="100000"/>
                        </a:lnSpc>
                        <a:spcBef>
                          <a:spcPts val="585"/>
                        </a:spcBef>
                      </a:pPr>
                      <a:r>
                        <a:rPr lang="en-GB" sz="1050" dirty="0">
                          <a:solidFill>
                            <a:schemeClr val="tx1">
                              <a:lumMod val="85000"/>
                              <a:lumOff val="15000"/>
                            </a:schemeClr>
                          </a:solidFill>
                          <a:latin typeface="+mn-lt"/>
                          <a:cs typeface="Calibri"/>
                        </a:rPr>
                        <a:t>£350/MW</a:t>
                      </a:r>
                      <a:endParaRPr sz="1050" dirty="0">
                        <a:solidFill>
                          <a:schemeClr val="tx1">
                            <a:lumMod val="85000"/>
                            <a:lumOff val="15000"/>
                          </a:schemeClr>
                        </a:solidFill>
                        <a:latin typeface="Calibri"/>
                        <a:cs typeface="Calibri"/>
                      </a:endParaRPr>
                    </a:p>
                  </a:txBody>
                  <a:tcPr marL="0" marR="0" marT="74295" marB="0">
                    <a:lnL w="12700">
                      <a:solidFill>
                        <a:srgbClr val="FFFFFF"/>
                      </a:solidFill>
                      <a:prstDash val="solid"/>
                    </a:lnL>
                    <a:lnR w="12700">
                      <a:solidFill>
                        <a:srgbClr val="FFFFFF"/>
                      </a:solidFill>
                      <a:prstDash val="solid"/>
                    </a:lnR>
                    <a:lnT w="12700">
                      <a:solidFill>
                        <a:srgbClr val="D9D9D9"/>
                      </a:solidFill>
                      <a:prstDash val="solid"/>
                    </a:lnT>
                    <a:lnB w="12700">
                      <a:solidFill>
                        <a:srgbClr val="D9D9D9"/>
                      </a:solidFill>
                      <a:prstDash val="solid"/>
                    </a:lnB>
                  </a:tcPr>
                </a:tc>
                <a:extLst>
                  <a:ext uri="{0D108BD9-81ED-4DB2-BD59-A6C34878D82A}">
                    <a16:rowId xmlns:a16="http://schemas.microsoft.com/office/drawing/2014/main" val="10002"/>
                  </a:ext>
                </a:extLst>
              </a:tr>
              <a:tr h="323850">
                <a:tc>
                  <a:txBody>
                    <a:bodyPr/>
                    <a:lstStyle/>
                    <a:p>
                      <a:pPr marL="92075">
                        <a:lnSpc>
                          <a:spcPct val="100000"/>
                        </a:lnSpc>
                        <a:spcBef>
                          <a:spcPts val="585"/>
                        </a:spcBef>
                      </a:pPr>
                      <a:r>
                        <a:rPr sz="1050" dirty="0">
                          <a:solidFill>
                            <a:srgbClr val="2C384B"/>
                          </a:solidFill>
                          <a:latin typeface="Calibri"/>
                          <a:cs typeface="Calibri"/>
                        </a:rPr>
                        <a:t>Total</a:t>
                      </a:r>
                      <a:r>
                        <a:rPr sz="1050" spc="10" dirty="0">
                          <a:solidFill>
                            <a:srgbClr val="2C384B"/>
                          </a:solidFill>
                          <a:latin typeface="Calibri"/>
                          <a:cs typeface="Calibri"/>
                        </a:rPr>
                        <a:t> </a:t>
                      </a:r>
                      <a:r>
                        <a:rPr sz="1050" spc="-20" dirty="0">
                          <a:solidFill>
                            <a:srgbClr val="2C384B"/>
                          </a:solidFill>
                          <a:latin typeface="Calibri"/>
                          <a:cs typeface="Calibri"/>
                        </a:rPr>
                        <a:t>Rent</a:t>
                      </a:r>
                      <a:endParaRPr sz="1050">
                        <a:latin typeface="Calibri"/>
                        <a:cs typeface="Calibri"/>
                      </a:endParaRP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92075">
                        <a:lnSpc>
                          <a:spcPct val="100000"/>
                        </a:lnSpc>
                        <a:spcBef>
                          <a:spcPts val="585"/>
                        </a:spcBef>
                      </a:pPr>
                      <a:r>
                        <a:rPr lang="en-GB" sz="1050" spc="-65" dirty="0">
                          <a:solidFill>
                            <a:schemeClr val="tx1">
                              <a:lumMod val="65000"/>
                              <a:lumOff val="35000"/>
                            </a:schemeClr>
                          </a:solidFill>
                          <a:latin typeface="Calibri"/>
                          <a:cs typeface="Calibri"/>
                        </a:rPr>
                        <a:t>£1600/MW plus CPI</a:t>
                      </a:r>
                      <a:endParaRPr sz="1050" dirty="0">
                        <a:solidFill>
                          <a:schemeClr val="tx1">
                            <a:lumMod val="65000"/>
                            <a:lumOff val="35000"/>
                          </a:schemeClr>
                        </a:solidFill>
                        <a:latin typeface="Calibri"/>
                        <a:cs typeface="Calibri"/>
                      </a:endParaRPr>
                    </a:p>
                  </a:txBody>
                  <a:tcPr marL="0" marR="0" marT="74295" marB="0">
                    <a:lnL w="12700">
                      <a:solidFill>
                        <a:srgbClr val="FFFFFF"/>
                      </a:solidFill>
                      <a:prstDash val="solid"/>
                    </a:lnL>
                    <a:lnR w="12700">
                      <a:solidFill>
                        <a:srgbClr val="FFFFFF"/>
                      </a:solidFill>
                      <a:prstDash val="solid"/>
                    </a:lnR>
                    <a:lnT w="12700">
                      <a:solidFill>
                        <a:srgbClr val="D9D9D9"/>
                      </a:solidFill>
                      <a:prstDash val="solid"/>
                    </a:lnT>
                    <a:lnB w="12700">
                      <a:solidFill>
                        <a:srgbClr val="D9D9D9"/>
                      </a:solidFill>
                      <a:prstDash val="solid"/>
                    </a:lnB>
                  </a:tcPr>
                </a:tc>
                <a:extLst>
                  <a:ext uri="{0D108BD9-81ED-4DB2-BD59-A6C34878D82A}">
                    <a16:rowId xmlns:a16="http://schemas.microsoft.com/office/drawing/2014/main" val="10003"/>
                  </a:ext>
                </a:extLst>
              </a:tr>
              <a:tr h="323850">
                <a:tc>
                  <a:txBody>
                    <a:bodyPr/>
                    <a:lstStyle/>
                    <a:p>
                      <a:pPr marL="92075">
                        <a:lnSpc>
                          <a:spcPct val="100000"/>
                        </a:lnSpc>
                        <a:spcBef>
                          <a:spcPts val="585"/>
                        </a:spcBef>
                      </a:pPr>
                      <a:r>
                        <a:rPr sz="1050" spc="-10" dirty="0">
                          <a:solidFill>
                            <a:srgbClr val="2C384B"/>
                          </a:solidFill>
                          <a:latin typeface="Calibri"/>
                          <a:cs typeface="Calibri"/>
                        </a:rPr>
                        <a:t>Lease</a:t>
                      </a:r>
                      <a:r>
                        <a:rPr lang="en-GB" sz="1050" spc="-10" dirty="0">
                          <a:solidFill>
                            <a:srgbClr val="2C384B"/>
                          </a:solidFill>
                          <a:latin typeface="Calibri"/>
                          <a:cs typeface="Calibri"/>
                        </a:rPr>
                        <a:t> option</a:t>
                      </a:r>
                      <a:endParaRPr sz="1050" dirty="0">
                        <a:latin typeface="Calibri"/>
                        <a:cs typeface="Calibri"/>
                      </a:endParaRP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92075">
                        <a:lnSpc>
                          <a:spcPct val="100000"/>
                        </a:lnSpc>
                        <a:spcBef>
                          <a:spcPts val="585"/>
                        </a:spcBef>
                      </a:pPr>
                      <a:r>
                        <a:rPr lang="en-GB" sz="1050" spc="-10" dirty="0">
                          <a:solidFill>
                            <a:schemeClr val="tx1">
                              <a:lumMod val="65000"/>
                              <a:lumOff val="35000"/>
                            </a:schemeClr>
                          </a:solidFill>
                          <a:latin typeface="Calibri"/>
                          <a:cs typeface="Calibri"/>
                        </a:rPr>
                        <a:t>Initial 3 years plus annual extensions up to long stop of 7 years</a:t>
                      </a:r>
                      <a:endParaRPr sz="1050" dirty="0">
                        <a:solidFill>
                          <a:schemeClr val="tx1">
                            <a:lumMod val="65000"/>
                            <a:lumOff val="35000"/>
                          </a:schemeClr>
                        </a:solidFill>
                        <a:latin typeface="Calibri"/>
                        <a:cs typeface="Calibri"/>
                      </a:endParaRPr>
                    </a:p>
                  </a:txBody>
                  <a:tcPr marL="0" marR="0" marT="74295" marB="0">
                    <a:lnL w="12700">
                      <a:solidFill>
                        <a:srgbClr val="FFFFFF"/>
                      </a:solidFill>
                      <a:prstDash val="solid"/>
                    </a:lnL>
                    <a:lnR w="12700">
                      <a:solidFill>
                        <a:srgbClr val="FFFFFF"/>
                      </a:solidFill>
                      <a:prstDash val="solid"/>
                    </a:lnR>
                    <a:lnT w="12700">
                      <a:solidFill>
                        <a:srgbClr val="D9D9D9"/>
                      </a:solidFill>
                      <a:prstDash val="solid"/>
                    </a:lnT>
                    <a:lnB w="12700">
                      <a:solidFill>
                        <a:srgbClr val="D9D9D9"/>
                      </a:solidFill>
                      <a:prstDash val="solid"/>
                    </a:lnB>
                  </a:tcPr>
                </a:tc>
                <a:extLst>
                  <a:ext uri="{0D108BD9-81ED-4DB2-BD59-A6C34878D82A}">
                    <a16:rowId xmlns:a16="http://schemas.microsoft.com/office/drawing/2014/main" val="10004"/>
                  </a:ext>
                </a:extLst>
              </a:tr>
              <a:tr h="323850">
                <a:tc>
                  <a:txBody>
                    <a:bodyPr/>
                    <a:lstStyle/>
                    <a:p>
                      <a:pPr marL="92075">
                        <a:lnSpc>
                          <a:spcPct val="100000"/>
                        </a:lnSpc>
                        <a:spcBef>
                          <a:spcPts val="585"/>
                        </a:spcBef>
                      </a:pPr>
                      <a:r>
                        <a:rPr sz="1050" dirty="0">
                          <a:solidFill>
                            <a:srgbClr val="2C384B"/>
                          </a:solidFill>
                          <a:latin typeface="Calibri"/>
                          <a:cs typeface="Calibri"/>
                        </a:rPr>
                        <a:t>Lease</a:t>
                      </a:r>
                      <a:r>
                        <a:rPr sz="1050" spc="10" dirty="0">
                          <a:solidFill>
                            <a:srgbClr val="2C384B"/>
                          </a:solidFill>
                          <a:latin typeface="Calibri"/>
                          <a:cs typeface="Calibri"/>
                        </a:rPr>
                        <a:t> </a:t>
                      </a:r>
                      <a:r>
                        <a:rPr sz="1050" spc="-20" dirty="0">
                          <a:solidFill>
                            <a:srgbClr val="2C384B"/>
                          </a:solidFill>
                          <a:latin typeface="Calibri"/>
                          <a:cs typeface="Calibri"/>
                        </a:rPr>
                        <a:t>Term</a:t>
                      </a:r>
                      <a:endParaRPr sz="1050">
                        <a:latin typeface="Calibri"/>
                        <a:cs typeface="Calibri"/>
                      </a:endParaRPr>
                    </a:p>
                  </a:txBody>
                  <a:tcPr marL="0" marR="0" marT="74295" marB="0">
                    <a:lnL w="12700">
                      <a:solidFill>
                        <a:srgbClr val="FFFFFF"/>
                      </a:solidFill>
                      <a:prstDash val="solid"/>
                    </a:lnL>
                    <a:lnR w="12700">
                      <a:solidFill>
                        <a:srgbClr val="FFFFFF"/>
                      </a:solidFill>
                      <a:prstDash val="solid"/>
                    </a:lnR>
                    <a:lnT w="12700">
                      <a:solidFill>
                        <a:srgbClr val="FFFFFF"/>
                      </a:solidFill>
                      <a:prstDash val="solid"/>
                    </a:lnT>
                    <a:solidFill>
                      <a:srgbClr val="F1F1F1"/>
                    </a:solidFill>
                  </a:tcPr>
                </a:tc>
                <a:tc>
                  <a:txBody>
                    <a:bodyPr/>
                    <a:lstStyle/>
                    <a:p>
                      <a:pPr marL="92075">
                        <a:lnSpc>
                          <a:spcPct val="100000"/>
                        </a:lnSpc>
                        <a:spcBef>
                          <a:spcPts val="585"/>
                        </a:spcBef>
                      </a:pPr>
                      <a:r>
                        <a:rPr lang="en-GB" sz="1050" spc="-15" dirty="0">
                          <a:solidFill>
                            <a:schemeClr val="tx1">
                              <a:lumMod val="65000"/>
                              <a:lumOff val="35000"/>
                            </a:schemeClr>
                          </a:solidFill>
                          <a:latin typeface="+mn-lt"/>
                          <a:cs typeface="Calibri"/>
                        </a:rPr>
                        <a:t>30-year (plus 10 years) option</a:t>
                      </a:r>
                      <a:endParaRPr sz="1050" dirty="0">
                        <a:solidFill>
                          <a:schemeClr val="tx1">
                            <a:lumMod val="65000"/>
                            <a:lumOff val="35000"/>
                          </a:schemeClr>
                        </a:solidFill>
                        <a:latin typeface="Calibri"/>
                        <a:cs typeface="Calibri"/>
                      </a:endParaRPr>
                    </a:p>
                  </a:txBody>
                  <a:tcPr marL="0" marR="0" marT="74295" marB="0">
                    <a:lnL w="12700">
                      <a:solidFill>
                        <a:srgbClr val="FFFFFF"/>
                      </a:solidFill>
                      <a:prstDash val="solid"/>
                    </a:lnL>
                    <a:lnR w="12700">
                      <a:solidFill>
                        <a:srgbClr val="FFFFFF"/>
                      </a:solidFill>
                      <a:prstDash val="solid"/>
                    </a:lnR>
                    <a:lnT w="12700">
                      <a:solidFill>
                        <a:srgbClr val="D9D9D9"/>
                      </a:solidFill>
                      <a:prstDash val="solid"/>
                    </a:lnT>
                  </a:tcPr>
                </a:tc>
                <a:extLst>
                  <a:ext uri="{0D108BD9-81ED-4DB2-BD59-A6C34878D82A}">
                    <a16:rowId xmlns:a16="http://schemas.microsoft.com/office/drawing/2014/main" val="10005"/>
                  </a:ext>
                </a:extLst>
              </a:tr>
              <a:tr h="269240">
                <a:tc gridSpan="2">
                  <a:txBody>
                    <a:bodyPr/>
                    <a:lstStyle/>
                    <a:p>
                      <a:pPr marL="92075">
                        <a:lnSpc>
                          <a:spcPct val="100000"/>
                        </a:lnSpc>
                        <a:spcBef>
                          <a:spcPts val="370"/>
                        </a:spcBef>
                      </a:pPr>
                      <a:r>
                        <a:rPr sz="1050" spc="-20" dirty="0">
                          <a:solidFill>
                            <a:srgbClr val="FFFFFF"/>
                          </a:solidFill>
                          <a:latin typeface="Calibri"/>
                          <a:cs typeface="Calibri"/>
                        </a:rPr>
                        <a:t>Grid</a:t>
                      </a:r>
                      <a:endParaRPr sz="1050" dirty="0">
                        <a:latin typeface="Calibri"/>
                        <a:cs typeface="Calibri"/>
                      </a:endParaRPr>
                    </a:p>
                  </a:txBody>
                  <a:tcPr marL="0" marR="0" marT="46990" marB="0">
                    <a:lnB w="12700">
                      <a:solidFill>
                        <a:srgbClr val="FFFFFF"/>
                      </a:solidFill>
                      <a:prstDash val="solid"/>
                    </a:lnB>
                    <a:solidFill>
                      <a:srgbClr val="343A40"/>
                    </a:solidFill>
                  </a:tcPr>
                </a:tc>
                <a:tc hMerge="1">
                  <a:txBody>
                    <a:bodyPr/>
                    <a:lstStyle/>
                    <a:p>
                      <a:endParaRPr/>
                    </a:p>
                  </a:txBody>
                  <a:tcPr marL="0" marR="0" marT="0" marB="0"/>
                </a:tc>
                <a:extLst>
                  <a:ext uri="{0D108BD9-81ED-4DB2-BD59-A6C34878D82A}">
                    <a16:rowId xmlns:a16="http://schemas.microsoft.com/office/drawing/2014/main" val="10006"/>
                  </a:ext>
                </a:extLst>
              </a:tr>
              <a:tr h="323850">
                <a:tc>
                  <a:txBody>
                    <a:bodyPr/>
                    <a:lstStyle/>
                    <a:p>
                      <a:pPr marL="92075">
                        <a:lnSpc>
                          <a:spcPct val="100000"/>
                        </a:lnSpc>
                        <a:spcBef>
                          <a:spcPts val="585"/>
                        </a:spcBef>
                      </a:pPr>
                      <a:r>
                        <a:rPr sz="1050" spc="-10" dirty="0">
                          <a:solidFill>
                            <a:srgbClr val="2C384B"/>
                          </a:solidFill>
                          <a:latin typeface="Calibri"/>
                          <a:cs typeface="Calibri"/>
                        </a:rPr>
                        <a:t>Connection</a:t>
                      </a:r>
                      <a:endParaRPr sz="1050">
                        <a:latin typeface="Calibri"/>
                        <a:cs typeface="Calibri"/>
                      </a:endParaRPr>
                    </a:p>
                  </a:txBody>
                  <a:tcPr marL="0" marR="0" marT="74295" marB="0">
                    <a:lnT w="12700">
                      <a:solidFill>
                        <a:srgbClr val="FFFFFF"/>
                      </a:solidFill>
                      <a:prstDash val="solid"/>
                    </a:lnT>
                    <a:lnB w="12700">
                      <a:solidFill>
                        <a:srgbClr val="FFFFFF"/>
                      </a:solidFill>
                      <a:prstDash val="solid"/>
                    </a:lnB>
                    <a:solidFill>
                      <a:srgbClr val="F1F1F1"/>
                    </a:solidFill>
                  </a:tcPr>
                </a:tc>
                <a:tc>
                  <a:txBody>
                    <a:bodyPr/>
                    <a:lstStyle/>
                    <a:p>
                      <a:pPr marL="92075">
                        <a:lnSpc>
                          <a:spcPct val="100000"/>
                        </a:lnSpc>
                        <a:spcBef>
                          <a:spcPts val="585"/>
                        </a:spcBef>
                      </a:pPr>
                      <a:r>
                        <a:rPr lang="en-GB" sz="1050" spc="-75" dirty="0">
                          <a:solidFill>
                            <a:schemeClr val="tx1">
                              <a:lumMod val="65000"/>
                              <a:lumOff val="35000"/>
                            </a:schemeClr>
                          </a:solidFill>
                          <a:latin typeface="Calibri"/>
                          <a:cs typeface="Calibri"/>
                        </a:rPr>
                        <a:t>650MW at 132kV (480MW BraxbBESS and 170MW Innerwick BESS)</a:t>
                      </a:r>
                      <a:endParaRPr sz="1050" dirty="0">
                        <a:solidFill>
                          <a:schemeClr val="tx1">
                            <a:lumMod val="65000"/>
                            <a:lumOff val="35000"/>
                          </a:schemeClr>
                        </a:solidFill>
                        <a:latin typeface="Calibri"/>
                        <a:cs typeface="Calibri"/>
                      </a:endParaRPr>
                    </a:p>
                  </a:txBody>
                  <a:tcPr marL="0" marR="0" marT="74295" marB="0">
                    <a:lnT w="12700">
                      <a:solidFill>
                        <a:srgbClr val="FFFFFF"/>
                      </a:solidFill>
                      <a:prstDash val="solid"/>
                    </a:lnT>
                    <a:lnB w="12700">
                      <a:solidFill>
                        <a:srgbClr val="D9D9D9"/>
                      </a:solidFill>
                      <a:prstDash val="solid"/>
                    </a:lnB>
                  </a:tcPr>
                </a:tc>
                <a:extLst>
                  <a:ext uri="{0D108BD9-81ED-4DB2-BD59-A6C34878D82A}">
                    <a16:rowId xmlns:a16="http://schemas.microsoft.com/office/drawing/2014/main" val="10007"/>
                  </a:ext>
                </a:extLst>
              </a:tr>
              <a:tr h="323850">
                <a:tc>
                  <a:txBody>
                    <a:bodyPr/>
                    <a:lstStyle/>
                    <a:p>
                      <a:pPr marL="92075">
                        <a:lnSpc>
                          <a:spcPct val="100000"/>
                        </a:lnSpc>
                        <a:spcBef>
                          <a:spcPts val="585"/>
                        </a:spcBef>
                      </a:pPr>
                      <a:r>
                        <a:rPr sz="1050" spc="-20" dirty="0">
                          <a:solidFill>
                            <a:srgbClr val="2C384B"/>
                          </a:solidFill>
                          <a:latin typeface="Calibri"/>
                          <a:cs typeface="Calibri"/>
                        </a:rPr>
                        <a:t>Date</a:t>
                      </a:r>
                      <a:endParaRPr sz="1050">
                        <a:latin typeface="Calibri"/>
                        <a:cs typeface="Calibri"/>
                      </a:endParaRPr>
                    </a:p>
                  </a:txBody>
                  <a:tcPr marL="0" marR="0" marT="74295" marB="0">
                    <a:lnT w="12700">
                      <a:solidFill>
                        <a:srgbClr val="FFFFFF"/>
                      </a:solidFill>
                      <a:prstDash val="solid"/>
                    </a:lnT>
                    <a:lnB w="12700">
                      <a:solidFill>
                        <a:srgbClr val="FFFFFF"/>
                      </a:solidFill>
                      <a:prstDash val="solid"/>
                    </a:lnB>
                    <a:solidFill>
                      <a:srgbClr val="F1F1F1"/>
                    </a:solidFill>
                  </a:tcPr>
                </a:tc>
                <a:tc>
                  <a:txBody>
                    <a:bodyPr/>
                    <a:lstStyle/>
                    <a:p>
                      <a:pPr marL="92075">
                        <a:lnSpc>
                          <a:spcPct val="100000"/>
                        </a:lnSpc>
                        <a:spcBef>
                          <a:spcPts val="585"/>
                        </a:spcBef>
                      </a:pPr>
                      <a:r>
                        <a:rPr lang="en-GB" sz="1050" spc="-40" dirty="0">
                          <a:solidFill>
                            <a:schemeClr val="tx1">
                              <a:lumMod val="65000"/>
                              <a:lumOff val="35000"/>
                            </a:schemeClr>
                          </a:solidFill>
                          <a:latin typeface="Calibri"/>
                          <a:cs typeface="Calibri"/>
                        </a:rPr>
                        <a:t>31st May 2029</a:t>
                      </a:r>
                      <a:endParaRPr sz="1050" dirty="0">
                        <a:solidFill>
                          <a:schemeClr val="tx1">
                            <a:lumMod val="65000"/>
                            <a:lumOff val="35000"/>
                          </a:schemeClr>
                        </a:solidFill>
                        <a:latin typeface="Calibri"/>
                        <a:cs typeface="Calibri"/>
                      </a:endParaRPr>
                    </a:p>
                  </a:txBody>
                  <a:tcPr marL="0" marR="0" marT="74295" marB="0">
                    <a:lnT w="12700">
                      <a:solidFill>
                        <a:srgbClr val="D9D9D9"/>
                      </a:solidFill>
                      <a:prstDash val="solid"/>
                    </a:lnT>
                    <a:lnB w="12700">
                      <a:solidFill>
                        <a:srgbClr val="D9D9D9"/>
                      </a:solidFill>
                      <a:prstDash val="solid"/>
                    </a:lnB>
                  </a:tcPr>
                </a:tc>
                <a:extLst>
                  <a:ext uri="{0D108BD9-81ED-4DB2-BD59-A6C34878D82A}">
                    <a16:rowId xmlns:a16="http://schemas.microsoft.com/office/drawing/2014/main" val="10008"/>
                  </a:ext>
                </a:extLst>
              </a:tr>
              <a:tr h="323850">
                <a:tc>
                  <a:txBody>
                    <a:bodyPr/>
                    <a:lstStyle/>
                    <a:p>
                      <a:pPr marL="92075">
                        <a:lnSpc>
                          <a:spcPct val="100000"/>
                        </a:lnSpc>
                        <a:spcBef>
                          <a:spcPts val="585"/>
                        </a:spcBef>
                      </a:pPr>
                      <a:r>
                        <a:rPr sz="1050" dirty="0">
                          <a:solidFill>
                            <a:srgbClr val="2C384B"/>
                          </a:solidFill>
                          <a:latin typeface="Calibri"/>
                          <a:cs typeface="Calibri"/>
                        </a:rPr>
                        <a:t>Grid</a:t>
                      </a:r>
                      <a:r>
                        <a:rPr sz="1050" spc="-60" dirty="0">
                          <a:solidFill>
                            <a:srgbClr val="2C384B"/>
                          </a:solidFill>
                          <a:latin typeface="Calibri"/>
                          <a:cs typeface="Calibri"/>
                        </a:rPr>
                        <a:t> </a:t>
                      </a:r>
                      <a:r>
                        <a:rPr sz="1050" spc="-10" dirty="0">
                          <a:solidFill>
                            <a:srgbClr val="2C384B"/>
                          </a:solidFill>
                          <a:latin typeface="Calibri"/>
                          <a:cs typeface="Calibri"/>
                        </a:rPr>
                        <a:t>Costs</a:t>
                      </a:r>
                      <a:endParaRPr sz="1050">
                        <a:latin typeface="Calibri"/>
                        <a:cs typeface="Calibri"/>
                      </a:endParaRPr>
                    </a:p>
                  </a:txBody>
                  <a:tcPr marL="0" marR="0" marT="74295" marB="0">
                    <a:lnT w="12700">
                      <a:solidFill>
                        <a:srgbClr val="FFFFFF"/>
                      </a:solidFill>
                      <a:prstDash val="solid"/>
                    </a:lnT>
                    <a:lnB w="12700">
                      <a:solidFill>
                        <a:srgbClr val="FFFFFF"/>
                      </a:solidFill>
                      <a:prstDash val="solid"/>
                    </a:lnB>
                    <a:solidFill>
                      <a:srgbClr val="F1F1F1"/>
                    </a:solidFill>
                  </a:tcPr>
                </a:tc>
                <a:tc>
                  <a:txBody>
                    <a:bodyPr/>
                    <a:lstStyle/>
                    <a:p>
                      <a:pPr marL="92075">
                        <a:lnSpc>
                          <a:spcPct val="100000"/>
                        </a:lnSpc>
                        <a:spcBef>
                          <a:spcPts val="585"/>
                        </a:spcBef>
                      </a:pPr>
                      <a:r>
                        <a:rPr lang="en-GB" sz="1050" dirty="0">
                          <a:solidFill>
                            <a:schemeClr val="tx1">
                              <a:lumMod val="65000"/>
                              <a:lumOff val="35000"/>
                            </a:schemeClr>
                          </a:solidFill>
                          <a:latin typeface="+mn-lt"/>
                          <a:cs typeface="Calibri"/>
                        </a:rPr>
                        <a:t>£175,000 capex up front cost and then £0.6k/MW annually in Transmission Annual Connection Charges</a:t>
                      </a:r>
                      <a:endParaRPr sz="1050" dirty="0">
                        <a:solidFill>
                          <a:srgbClr val="FF0000"/>
                        </a:solidFill>
                        <a:latin typeface="Calibri"/>
                        <a:cs typeface="Calibri"/>
                      </a:endParaRPr>
                    </a:p>
                  </a:txBody>
                  <a:tcPr marL="0" marR="0" marT="74295" marB="0">
                    <a:lnT w="12700">
                      <a:solidFill>
                        <a:srgbClr val="D9D9D9"/>
                      </a:solidFill>
                      <a:prstDash val="solid"/>
                    </a:lnT>
                    <a:lnB w="12700">
                      <a:solidFill>
                        <a:srgbClr val="D9D9D9"/>
                      </a:solidFill>
                      <a:prstDash val="solid"/>
                    </a:lnB>
                  </a:tcPr>
                </a:tc>
                <a:extLst>
                  <a:ext uri="{0D108BD9-81ED-4DB2-BD59-A6C34878D82A}">
                    <a16:rowId xmlns:a16="http://schemas.microsoft.com/office/drawing/2014/main" val="10009"/>
                  </a:ext>
                </a:extLst>
              </a:tr>
              <a:tr h="323850">
                <a:tc>
                  <a:txBody>
                    <a:bodyPr/>
                    <a:lstStyle/>
                    <a:p>
                      <a:pPr marL="92075">
                        <a:lnSpc>
                          <a:spcPct val="100000"/>
                        </a:lnSpc>
                        <a:spcBef>
                          <a:spcPts val="585"/>
                        </a:spcBef>
                      </a:pPr>
                      <a:r>
                        <a:rPr lang="en-GB" sz="1050" spc="-10" dirty="0">
                          <a:solidFill>
                            <a:srgbClr val="2C384B"/>
                          </a:solidFill>
                          <a:latin typeface="Calibri"/>
                          <a:cs typeface="Calibri"/>
                        </a:rPr>
                        <a:t>400kv/132kv substation</a:t>
                      </a:r>
                      <a:endParaRPr sz="1050" dirty="0">
                        <a:latin typeface="Calibri"/>
                        <a:cs typeface="Calibri"/>
                      </a:endParaRPr>
                    </a:p>
                  </a:txBody>
                  <a:tcPr marL="0" marR="0" marT="74295" marB="0">
                    <a:lnT w="12700">
                      <a:solidFill>
                        <a:srgbClr val="FFFFFF"/>
                      </a:solidFill>
                      <a:prstDash val="solid"/>
                    </a:lnT>
                    <a:lnB w="12700">
                      <a:solidFill>
                        <a:srgbClr val="FFFFFF"/>
                      </a:solidFill>
                      <a:prstDash val="solid"/>
                    </a:lnB>
                    <a:solidFill>
                      <a:srgbClr val="F1F1F1"/>
                    </a:solidFill>
                  </a:tcPr>
                </a:tc>
                <a:tc>
                  <a:txBody>
                    <a:bodyPr/>
                    <a:lstStyle/>
                    <a:p>
                      <a:pPr marL="92075">
                        <a:lnSpc>
                          <a:spcPct val="100000"/>
                        </a:lnSpc>
                        <a:spcBef>
                          <a:spcPts val="585"/>
                        </a:spcBef>
                      </a:pPr>
                      <a:r>
                        <a:rPr lang="en-GB" sz="1050" dirty="0">
                          <a:solidFill>
                            <a:schemeClr val="tx1">
                              <a:lumMod val="65000"/>
                              <a:lumOff val="35000"/>
                            </a:schemeClr>
                          </a:solidFill>
                          <a:latin typeface="Calibri"/>
                          <a:cs typeface="Calibri"/>
                        </a:rPr>
                        <a:t>Responsibility and cost for Scottish Power Transmission</a:t>
                      </a:r>
                      <a:endParaRPr sz="1050" dirty="0">
                        <a:solidFill>
                          <a:schemeClr val="tx1">
                            <a:lumMod val="65000"/>
                            <a:lumOff val="35000"/>
                          </a:schemeClr>
                        </a:solidFill>
                        <a:latin typeface="Calibri"/>
                        <a:cs typeface="Calibri"/>
                      </a:endParaRPr>
                    </a:p>
                  </a:txBody>
                  <a:tcPr marL="0" marR="0" marT="74295" marB="0">
                    <a:lnT w="12700">
                      <a:solidFill>
                        <a:srgbClr val="D9D9D9"/>
                      </a:solidFill>
                      <a:prstDash val="solid"/>
                    </a:lnT>
                    <a:lnB w="12700">
                      <a:solidFill>
                        <a:srgbClr val="D9D9D9"/>
                      </a:solidFill>
                      <a:prstDash val="solid"/>
                    </a:lnB>
                  </a:tcPr>
                </a:tc>
                <a:extLst>
                  <a:ext uri="{0D108BD9-81ED-4DB2-BD59-A6C34878D82A}">
                    <a16:rowId xmlns:a16="http://schemas.microsoft.com/office/drawing/2014/main" val="10010"/>
                  </a:ext>
                </a:extLst>
              </a:tr>
              <a:tr h="323850">
                <a:tc>
                  <a:txBody>
                    <a:bodyPr/>
                    <a:lstStyle/>
                    <a:p>
                      <a:pPr marL="92075">
                        <a:lnSpc>
                          <a:spcPct val="100000"/>
                        </a:lnSpc>
                        <a:spcBef>
                          <a:spcPts val="590"/>
                        </a:spcBef>
                      </a:pPr>
                      <a:r>
                        <a:rPr lang="en-GB" sz="1050" dirty="0">
                          <a:latin typeface="Calibri"/>
                          <a:cs typeface="Calibri"/>
                        </a:rPr>
                        <a:t>400kv Cable route</a:t>
                      </a:r>
                      <a:endParaRPr sz="1050" dirty="0">
                        <a:latin typeface="Calibri"/>
                        <a:cs typeface="Calibri"/>
                      </a:endParaRPr>
                    </a:p>
                  </a:txBody>
                  <a:tcPr marL="0" marR="0" marT="74930" marB="0">
                    <a:lnT w="12700">
                      <a:solidFill>
                        <a:srgbClr val="FFFFFF"/>
                      </a:solidFill>
                      <a:prstDash val="solid"/>
                    </a:lnT>
                    <a:lnB w="12700">
                      <a:solidFill>
                        <a:srgbClr val="FFFFFF"/>
                      </a:solidFill>
                      <a:prstDash val="solid"/>
                    </a:lnB>
                    <a:solidFill>
                      <a:srgbClr val="F1F1F1"/>
                    </a:solidFill>
                  </a:tcPr>
                </a:tc>
                <a:tc>
                  <a:txBody>
                    <a:bodyPr/>
                    <a:lstStyle/>
                    <a:p>
                      <a:pPr marL="92075">
                        <a:lnSpc>
                          <a:spcPct val="100000"/>
                        </a:lnSpc>
                        <a:spcBef>
                          <a:spcPts val="590"/>
                        </a:spcBef>
                      </a:pPr>
                      <a:r>
                        <a:rPr lang="en-GB" sz="1050" dirty="0">
                          <a:solidFill>
                            <a:schemeClr val="tx1">
                              <a:lumMod val="65000"/>
                              <a:lumOff val="35000"/>
                            </a:schemeClr>
                          </a:solidFill>
                          <a:latin typeface="Calibri"/>
                          <a:cs typeface="Calibri"/>
                        </a:rPr>
                        <a:t>Responsibility and cost for Scottish Power Transmission</a:t>
                      </a:r>
                      <a:endParaRPr sz="1050" dirty="0">
                        <a:solidFill>
                          <a:schemeClr val="tx1">
                            <a:lumMod val="65000"/>
                            <a:lumOff val="35000"/>
                          </a:schemeClr>
                        </a:solidFill>
                        <a:latin typeface="Calibri"/>
                        <a:cs typeface="Calibri"/>
                      </a:endParaRPr>
                    </a:p>
                  </a:txBody>
                  <a:tcPr marL="0" marR="0" marT="74930" marB="0">
                    <a:lnT w="12700">
                      <a:solidFill>
                        <a:srgbClr val="D9D9D9"/>
                      </a:solidFill>
                      <a:prstDash val="solid"/>
                    </a:lnT>
                    <a:lnB w="12700">
                      <a:solidFill>
                        <a:srgbClr val="D9D9D9"/>
                      </a:solidFill>
                      <a:prstDash val="solid"/>
                    </a:lnB>
                  </a:tcPr>
                </a:tc>
                <a:extLst>
                  <a:ext uri="{0D108BD9-81ED-4DB2-BD59-A6C34878D82A}">
                    <a16:rowId xmlns:a16="http://schemas.microsoft.com/office/drawing/2014/main" val="10011"/>
                  </a:ext>
                </a:extLst>
              </a:tr>
              <a:tr h="269240">
                <a:tc gridSpan="2">
                  <a:txBody>
                    <a:bodyPr/>
                    <a:lstStyle/>
                    <a:p>
                      <a:pPr marL="92075">
                        <a:lnSpc>
                          <a:spcPct val="100000"/>
                        </a:lnSpc>
                        <a:spcBef>
                          <a:spcPts val="370"/>
                        </a:spcBef>
                      </a:pPr>
                      <a:r>
                        <a:rPr sz="1050" spc="-10" dirty="0">
                          <a:solidFill>
                            <a:srgbClr val="FFFFFF"/>
                          </a:solidFill>
                          <a:latin typeface="Calibri"/>
                          <a:cs typeface="Calibri"/>
                        </a:rPr>
                        <a:t>Planning</a:t>
                      </a:r>
                      <a:endParaRPr sz="1050">
                        <a:latin typeface="Calibri"/>
                        <a:cs typeface="Calibri"/>
                      </a:endParaRPr>
                    </a:p>
                  </a:txBody>
                  <a:tcPr marL="0" marR="0" marT="46990" marB="0">
                    <a:lnT w="12700" cap="flat" cmpd="sng" algn="ctr">
                      <a:solidFill>
                        <a:srgbClr val="FFFFFF"/>
                      </a:solidFill>
                      <a:prstDash val="solid"/>
                      <a:round/>
                      <a:headEnd type="none" w="med" len="med"/>
                      <a:tailEnd type="none" w="med" len="med"/>
                    </a:lnT>
                    <a:lnB w="12700">
                      <a:solidFill>
                        <a:srgbClr val="D9D9D9"/>
                      </a:solidFill>
                      <a:prstDash val="solid"/>
                    </a:lnB>
                    <a:solidFill>
                      <a:srgbClr val="343A40"/>
                    </a:solidFill>
                  </a:tcPr>
                </a:tc>
                <a:tc hMerge="1">
                  <a:txBody>
                    <a:bodyPr/>
                    <a:lstStyle/>
                    <a:p>
                      <a:endParaRPr/>
                    </a:p>
                  </a:txBody>
                  <a:tcPr marL="0" marR="0" marT="0" marB="0"/>
                </a:tc>
                <a:extLst>
                  <a:ext uri="{0D108BD9-81ED-4DB2-BD59-A6C34878D82A}">
                    <a16:rowId xmlns:a16="http://schemas.microsoft.com/office/drawing/2014/main" val="10012"/>
                  </a:ext>
                </a:extLst>
              </a:tr>
              <a:tr h="269240">
                <a:tc>
                  <a:txBody>
                    <a:bodyPr/>
                    <a:lstStyle/>
                    <a:p>
                      <a:pPr marL="92075">
                        <a:lnSpc>
                          <a:spcPct val="100000"/>
                        </a:lnSpc>
                        <a:spcBef>
                          <a:spcPts val="375"/>
                        </a:spcBef>
                      </a:pPr>
                      <a:r>
                        <a:rPr sz="1050" spc="-10" dirty="0">
                          <a:solidFill>
                            <a:srgbClr val="2C384B"/>
                          </a:solidFill>
                          <a:latin typeface="Calibri"/>
                          <a:cs typeface="Calibri"/>
                        </a:rPr>
                        <a:t>Status</a:t>
                      </a:r>
                      <a:endParaRPr sz="1050">
                        <a:latin typeface="Calibri"/>
                        <a:cs typeface="Calibri"/>
                      </a:endParaRPr>
                    </a:p>
                  </a:txBody>
                  <a:tcPr marL="0" marR="0" marT="47625" marB="0">
                    <a:lnT w="12700" cap="flat" cmpd="sng" algn="ctr">
                      <a:solidFill>
                        <a:srgbClr val="D9D9D9"/>
                      </a:solidFill>
                      <a:prstDash val="solid"/>
                      <a:round/>
                      <a:headEnd type="none" w="med" len="med"/>
                      <a:tailEnd type="none" w="med" len="med"/>
                    </a:lnT>
                    <a:lnB w="12700">
                      <a:solidFill>
                        <a:srgbClr val="FFFFFF"/>
                      </a:solidFill>
                      <a:prstDash val="solid"/>
                    </a:lnB>
                    <a:solidFill>
                      <a:srgbClr val="F1F1F1"/>
                    </a:solidFill>
                  </a:tcPr>
                </a:tc>
                <a:tc>
                  <a:txBody>
                    <a:bodyPr/>
                    <a:lstStyle/>
                    <a:p>
                      <a:pPr marL="92075">
                        <a:lnSpc>
                          <a:spcPct val="100000"/>
                        </a:lnSpc>
                        <a:spcBef>
                          <a:spcPts val="375"/>
                        </a:spcBef>
                      </a:pPr>
                      <a:r>
                        <a:rPr lang="en-GB" sz="1050" dirty="0">
                          <a:solidFill>
                            <a:schemeClr val="tx1">
                              <a:lumMod val="65000"/>
                              <a:lumOff val="35000"/>
                            </a:schemeClr>
                          </a:solidFill>
                          <a:latin typeface="Calibri"/>
                          <a:cs typeface="Calibri"/>
                        </a:rPr>
                        <a:t>Consented </a:t>
                      </a:r>
                      <a:endParaRPr sz="1050" dirty="0">
                        <a:solidFill>
                          <a:schemeClr val="tx1">
                            <a:lumMod val="65000"/>
                            <a:lumOff val="35000"/>
                          </a:schemeClr>
                        </a:solidFill>
                        <a:latin typeface="Calibri"/>
                        <a:cs typeface="Calibri"/>
                      </a:endParaRPr>
                    </a:p>
                  </a:txBody>
                  <a:tcPr marL="0" marR="0" marT="47625" marB="0">
                    <a:lnT w="12700">
                      <a:solidFill>
                        <a:srgbClr val="D9D9D9"/>
                      </a:solidFill>
                      <a:prstDash val="solid"/>
                    </a:lnT>
                    <a:lnB w="12700">
                      <a:solidFill>
                        <a:srgbClr val="D9D9D9"/>
                      </a:solidFill>
                      <a:prstDash val="solid"/>
                    </a:lnB>
                  </a:tcPr>
                </a:tc>
                <a:extLst>
                  <a:ext uri="{0D108BD9-81ED-4DB2-BD59-A6C34878D82A}">
                    <a16:rowId xmlns:a16="http://schemas.microsoft.com/office/drawing/2014/main" val="10013"/>
                  </a:ext>
                </a:extLst>
              </a:tr>
              <a:tr h="269240">
                <a:tc>
                  <a:txBody>
                    <a:bodyPr/>
                    <a:lstStyle/>
                    <a:p>
                      <a:pPr marL="92075">
                        <a:lnSpc>
                          <a:spcPct val="100000"/>
                        </a:lnSpc>
                        <a:spcBef>
                          <a:spcPts val="375"/>
                        </a:spcBef>
                      </a:pPr>
                      <a:r>
                        <a:rPr sz="1050" spc="-25" dirty="0">
                          <a:solidFill>
                            <a:srgbClr val="2C384B"/>
                          </a:solidFill>
                          <a:latin typeface="Calibri"/>
                          <a:cs typeface="Calibri"/>
                        </a:rPr>
                        <a:t>LPA</a:t>
                      </a:r>
                      <a:endParaRPr sz="1050">
                        <a:latin typeface="Calibri"/>
                        <a:cs typeface="Calibri"/>
                      </a:endParaRPr>
                    </a:p>
                  </a:txBody>
                  <a:tcPr marL="0" marR="0" marT="47625" marB="0">
                    <a:lnT w="12700">
                      <a:solidFill>
                        <a:srgbClr val="FFFFFF"/>
                      </a:solidFill>
                      <a:prstDash val="solid"/>
                    </a:lnT>
                    <a:lnB w="12700">
                      <a:solidFill>
                        <a:srgbClr val="FFFFFF"/>
                      </a:solidFill>
                      <a:prstDash val="solid"/>
                    </a:lnB>
                    <a:solidFill>
                      <a:srgbClr val="F1F1F1"/>
                    </a:solidFill>
                  </a:tcPr>
                </a:tc>
                <a:tc>
                  <a:txBody>
                    <a:bodyPr/>
                    <a:lstStyle/>
                    <a:p>
                      <a:pPr marL="92075">
                        <a:lnSpc>
                          <a:spcPct val="100000"/>
                        </a:lnSpc>
                        <a:spcBef>
                          <a:spcPts val="375"/>
                        </a:spcBef>
                      </a:pPr>
                      <a:r>
                        <a:rPr lang="en-GB" sz="1050" dirty="0">
                          <a:solidFill>
                            <a:schemeClr val="tx1">
                              <a:lumMod val="65000"/>
                              <a:lumOff val="35000"/>
                            </a:schemeClr>
                          </a:solidFill>
                          <a:latin typeface="Calibri"/>
                          <a:cs typeface="Calibri"/>
                        </a:rPr>
                        <a:t>Energy Consents Unit consulting with East Lothian Council</a:t>
                      </a:r>
                      <a:endParaRPr sz="1050" dirty="0">
                        <a:solidFill>
                          <a:schemeClr val="tx1">
                            <a:lumMod val="65000"/>
                            <a:lumOff val="35000"/>
                          </a:schemeClr>
                        </a:solidFill>
                        <a:latin typeface="Calibri"/>
                        <a:cs typeface="Calibri"/>
                      </a:endParaRPr>
                    </a:p>
                  </a:txBody>
                  <a:tcPr marL="0" marR="0" marT="47625" marB="0">
                    <a:lnT w="12700">
                      <a:solidFill>
                        <a:srgbClr val="D9D9D9"/>
                      </a:solidFill>
                      <a:prstDash val="solid"/>
                    </a:lnT>
                    <a:lnB w="12700">
                      <a:solidFill>
                        <a:srgbClr val="D9D9D9"/>
                      </a:solidFill>
                      <a:prstDash val="solid"/>
                    </a:lnB>
                  </a:tcPr>
                </a:tc>
                <a:extLst>
                  <a:ext uri="{0D108BD9-81ED-4DB2-BD59-A6C34878D82A}">
                    <a16:rowId xmlns:a16="http://schemas.microsoft.com/office/drawing/2014/main" val="10014"/>
                  </a:ext>
                </a:extLst>
              </a:tr>
              <a:tr h="570865">
                <a:tc>
                  <a:txBody>
                    <a:bodyPr/>
                    <a:lstStyle/>
                    <a:p>
                      <a:pPr>
                        <a:lnSpc>
                          <a:spcPct val="100000"/>
                        </a:lnSpc>
                        <a:spcBef>
                          <a:spcPts val="355"/>
                        </a:spcBef>
                      </a:pPr>
                      <a:endParaRPr sz="1050">
                        <a:latin typeface="Times New Roman"/>
                        <a:cs typeface="Times New Roman"/>
                      </a:endParaRPr>
                    </a:p>
                    <a:p>
                      <a:pPr marL="92075">
                        <a:lnSpc>
                          <a:spcPct val="100000"/>
                        </a:lnSpc>
                      </a:pPr>
                      <a:r>
                        <a:rPr sz="1050" spc="-10" dirty="0">
                          <a:solidFill>
                            <a:srgbClr val="2C384B"/>
                          </a:solidFill>
                          <a:latin typeface="Calibri"/>
                          <a:cs typeface="Calibri"/>
                        </a:rPr>
                        <a:t>Conditions</a:t>
                      </a:r>
                      <a:endParaRPr sz="1050">
                        <a:latin typeface="Calibri"/>
                        <a:cs typeface="Calibri"/>
                      </a:endParaRPr>
                    </a:p>
                  </a:txBody>
                  <a:tcPr marL="0" marR="0" marT="45085" marB="0">
                    <a:lnT w="12700">
                      <a:solidFill>
                        <a:srgbClr val="FFFFFF"/>
                      </a:solidFill>
                      <a:prstDash val="solid"/>
                    </a:lnT>
                    <a:solidFill>
                      <a:srgbClr val="F1F1F1"/>
                    </a:solidFill>
                  </a:tcPr>
                </a:tc>
                <a:tc>
                  <a:txBody>
                    <a:bodyPr/>
                    <a:lstStyle/>
                    <a:p>
                      <a:pPr marL="92075" marR="124460">
                        <a:lnSpc>
                          <a:spcPct val="100000"/>
                        </a:lnSpc>
                        <a:spcBef>
                          <a:spcPts val="300"/>
                        </a:spcBef>
                      </a:pPr>
                      <a:r>
                        <a:rPr lang="en-GB" sz="1050" spc="-40" dirty="0">
                          <a:solidFill>
                            <a:schemeClr val="tx1">
                              <a:lumMod val="65000"/>
                              <a:lumOff val="35000"/>
                            </a:schemeClr>
                          </a:solidFill>
                          <a:latin typeface="Calibri"/>
                          <a:cs typeface="Calibri"/>
                        </a:rPr>
                        <a:t>Post installation noise assessment, banksmen (men standing on road) for road safety</a:t>
                      </a:r>
                      <a:endParaRPr sz="1050" dirty="0">
                        <a:solidFill>
                          <a:schemeClr val="tx1">
                            <a:lumMod val="65000"/>
                            <a:lumOff val="35000"/>
                          </a:schemeClr>
                        </a:solidFill>
                        <a:latin typeface="Calibri"/>
                        <a:cs typeface="Calibri"/>
                      </a:endParaRPr>
                    </a:p>
                  </a:txBody>
                  <a:tcPr marL="0" marR="0" marT="38100" marB="0">
                    <a:lnT w="12700">
                      <a:solidFill>
                        <a:srgbClr val="D9D9D9"/>
                      </a:solidFill>
                      <a:prstDash val="solid"/>
                    </a:lnT>
                  </a:tcPr>
                </a:tc>
                <a:extLst>
                  <a:ext uri="{0D108BD9-81ED-4DB2-BD59-A6C34878D82A}">
                    <a16:rowId xmlns:a16="http://schemas.microsoft.com/office/drawing/2014/main" val="10015"/>
                  </a:ext>
                </a:extLst>
              </a:tr>
            </a:tbl>
          </a:graphicData>
        </a:graphic>
      </p:graphicFrame>
      <p:pic>
        <p:nvPicPr>
          <p:cNvPr id="12" name="object 12"/>
          <p:cNvPicPr/>
          <p:nvPr/>
        </p:nvPicPr>
        <p:blipFill>
          <a:blip r:embed="rId3">
            <a:extLst>
              <a:ext uri="{28A0092B-C50C-407E-A947-70E740481C1C}">
                <a14:useLocalDpi xmlns:a14="http://schemas.microsoft.com/office/drawing/2010/main" val="0"/>
              </a:ext>
            </a:extLst>
          </a:blip>
          <a:srcRect/>
          <a:stretch/>
        </p:blipFill>
        <p:spPr>
          <a:xfrm>
            <a:off x="356711" y="4743555"/>
            <a:ext cx="2519935" cy="2063712"/>
          </a:xfrm>
          <a:prstGeom prst="rect">
            <a:avLst/>
          </a:prstGeom>
        </p:spPr>
      </p:pic>
      <p:pic>
        <p:nvPicPr>
          <p:cNvPr id="13" name="object 13"/>
          <p:cNvPicPr/>
          <p:nvPr/>
        </p:nvPicPr>
        <p:blipFill>
          <a:blip r:embed="rId4">
            <a:extLst>
              <a:ext uri="{28A0092B-C50C-407E-A947-70E740481C1C}">
                <a14:useLocalDpi xmlns:a14="http://schemas.microsoft.com/office/drawing/2010/main" val="0"/>
              </a:ext>
            </a:extLst>
          </a:blip>
          <a:srcRect/>
          <a:stretch/>
        </p:blipFill>
        <p:spPr>
          <a:xfrm>
            <a:off x="2949385" y="4727990"/>
            <a:ext cx="2516695" cy="2101457"/>
          </a:xfrm>
          <a:prstGeom prst="rect">
            <a:avLst/>
          </a:prstGeom>
        </p:spPr>
      </p:pic>
      <p:sp>
        <p:nvSpPr>
          <p:cNvPr id="14" name="object 14"/>
          <p:cNvSpPr txBox="1"/>
          <p:nvPr/>
        </p:nvSpPr>
        <p:spPr>
          <a:xfrm>
            <a:off x="356331" y="4514383"/>
            <a:ext cx="2520315" cy="254000"/>
          </a:xfrm>
          <a:prstGeom prst="rect">
            <a:avLst/>
          </a:prstGeom>
          <a:solidFill>
            <a:srgbClr val="343A40"/>
          </a:solidFill>
        </p:spPr>
        <p:txBody>
          <a:bodyPr vert="horz" wrap="square" lIns="0" tIns="38100" rIns="0" bIns="0" rtlCol="0">
            <a:spAutoFit/>
          </a:bodyPr>
          <a:lstStyle/>
          <a:p>
            <a:pPr marL="91440">
              <a:lnSpc>
                <a:spcPct val="100000"/>
              </a:lnSpc>
              <a:spcBef>
                <a:spcPts val="300"/>
              </a:spcBef>
            </a:pPr>
            <a:r>
              <a:rPr sz="1050" dirty="0">
                <a:solidFill>
                  <a:srgbClr val="FFFFFF"/>
                </a:solidFill>
                <a:latin typeface="Calibri"/>
                <a:cs typeface="Calibri"/>
              </a:rPr>
              <a:t>Site</a:t>
            </a:r>
            <a:r>
              <a:rPr sz="1050" spc="-30" dirty="0">
                <a:solidFill>
                  <a:srgbClr val="FFFFFF"/>
                </a:solidFill>
                <a:latin typeface="Calibri"/>
                <a:cs typeface="Calibri"/>
              </a:rPr>
              <a:t> </a:t>
            </a:r>
            <a:r>
              <a:rPr sz="1050" spc="-10" dirty="0">
                <a:solidFill>
                  <a:srgbClr val="FFFFFF"/>
                </a:solidFill>
                <a:latin typeface="Calibri"/>
                <a:cs typeface="Calibri"/>
              </a:rPr>
              <a:t>Location</a:t>
            </a:r>
            <a:endParaRPr sz="1050">
              <a:latin typeface="Calibri"/>
              <a:cs typeface="Calibri"/>
            </a:endParaRPr>
          </a:p>
        </p:txBody>
      </p:sp>
      <p:sp>
        <p:nvSpPr>
          <p:cNvPr id="16" name="object 16"/>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50" dirty="0"/>
              <a:t>5</a:t>
            </a:fld>
            <a:endParaRPr spc="-50" dirty="0"/>
          </a:p>
        </p:txBody>
      </p:sp>
      <p:sp>
        <p:nvSpPr>
          <p:cNvPr id="15" name="object 15"/>
          <p:cNvSpPr txBox="1"/>
          <p:nvPr/>
        </p:nvSpPr>
        <p:spPr>
          <a:xfrm>
            <a:off x="2949385" y="4514383"/>
            <a:ext cx="2520315" cy="254000"/>
          </a:xfrm>
          <a:prstGeom prst="rect">
            <a:avLst/>
          </a:prstGeom>
          <a:solidFill>
            <a:srgbClr val="343A40"/>
          </a:solidFill>
        </p:spPr>
        <p:txBody>
          <a:bodyPr vert="horz" wrap="square" lIns="0" tIns="38100" rIns="0" bIns="0" rtlCol="0">
            <a:spAutoFit/>
          </a:bodyPr>
          <a:lstStyle/>
          <a:p>
            <a:pPr marL="91440">
              <a:lnSpc>
                <a:spcPct val="100000"/>
              </a:lnSpc>
              <a:spcBef>
                <a:spcPts val="300"/>
              </a:spcBef>
            </a:pPr>
            <a:r>
              <a:rPr sz="1050" dirty="0">
                <a:solidFill>
                  <a:srgbClr val="FFFFFF"/>
                </a:solidFill>
                <a:latin typeface="Calibri"/>
                <a:cs typeface="Calibri"/>
              </a:rPr>
              <a:t>Layout</a:t>
            </a:r>
            <a:r>
              <a:rPr sz="1050" spc="-15" dirty="0">
                <a:solidFill>
                  <a:srgbClr val="FFFFFF"/>
                </a:solidFill>
                <a:latin typeface="Calibri"/>
                <a:cs typeface="Calibri"/>
              </a:rPr>
              <a:t> </a:t>
            </a:r>
            <a:r>
              <a:rPr sz="1050" spc="-20" dirty="0">
                <a:solidFill>
                  <a:srgbClr val="FFFFFF"/>
                </a:solidFill>
                <a:latin typeface="Calibri"/>
                <a:cs typeface="Calibri"/>
              </a:rPr>
              <a:t>Plan</a:t>
            </a:r>
            <a:endParaRPr sz="1050">
              <a:latin typeface="Calibri"/>
              <a:cs typeface="Calibri"/>
            </a:endParaRPr>
          </a:p>
        </p:txBody>
      </p:sp>
      <p:pic>
        <p:nvPicPr>
          <p:cNvPr id="8" name="Picture 7" descr="A logo for a company&#10;&#10;Description automatically generated">
            <a:extLst>
              <a:ext uri="{FF2B5EF4-FFF2-40B4-BE49-F238E27FC236}">
                <a16:creationId xmlns:a16="http://schemas.microsoft.com/office/drawing/2014/main" id="{304D8204-0932-FD35-21F7-87A8A40415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0745" y="727447"/>
            <a:ext cx="561975" cy="5619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D85F4-394D-003A-866C-664D110D739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DA3BC7C-2723-8517-FAF4-B479A253C3CA}"/>
              </a:ext>
            </a:extLst>
          </p:cNvPr>
          <p:cNvSpPr txBox="1"/>
          <p:nvPr/>
        </p:nvSpPr>
        <p:spPr>
          <a:xfrm>
            <a:off x="9536430" y="355473"/>
            <a:ext cx="796290" cy="147955"/>
          </a:xfrm>
          <a:prstGeom prst="rect">
            <a:avLst/>
          </a:prstGeom>
        </p:spPr>
        <p:txBody>
          <a:bodyPr vert="horz" wrap="square" lIns="0" tIns="12700" rIns="0" bIns="0" rtlCol="0">
            <a:spAutoFit/>
          </a:bodyPr>
          <a:lstStyle/>
          <a:p>
            <a:pPr marL="12700">
              <a:lnSpc>
                <a:spcPct val="100000"/>
              </a:lnSpc>
              <a:spcBef>
                <a:spcPts val="100"/>
              </a:spcBef>
            </a:pPr>
            <a:r>
              <a:rPr sz="800" spc="90" dirty="0">
                <a:solidFill>
                  <a:srgbClr val="2C384B"/>
                </a:solidFill>
                <a:latin typeface="Calibri"/>
                <a:cs typeface="Calibri"/>
              </a:rPr>
              <a:t>CONFIDENTIAL</a:t>
            </a:r>
            <a:endParaRPr sz="800">
              <a:latin typeface="Calibri"/>
              <a:cs typeface="Calibri"/>
            </a:endParaRPr>
          </a:p>
        </p:txBody>
      </p:sp>
      <p:sp>
        <p:nvSpPr>
          <p:cNvPr id="3" name="object 3">
            <a:extLst>
              <a:ext uri="{FF2B5EF4-FFF2-40B4-BE49-F238E27FC236}">
                <a16:creationId xmlns:a16="http://schemas.microsoft.com/office/drawing/2014/main" id="{349F2349-7B0F-3B93-345D-E1D209019199}"/>
              </a:ext>
            </a:extLst>
          </p:cNvPr>
          <p:cNvSpPr txBox="1"/>
          <p:nvPr/>
        </p:nvSpPr>
        <p:spPr>
          <a:xfrm>
            <a:off x="346049" y="366140"/>
            <a:ext cx="1072336" cy="135935"/>
          </a:xfrm>
          <a:prstGeom prst="rect">
            <a:avLst/>
          </a:prstGeom>
        </p:spPr>
        <p:txBody>
          <a:bodyPr vert="horz" wrap="square" lIns="0" tIns="12700" rIns="0" bIns="0" rtlCol="0">
            <a:spAutoFit/>
          </a:bodyPr>
          <a:lstStyle/>
          <a:p>
            <a:pPr marL="12700">
              <a:lnSpc>
                <a:spcPct val="100000"/>
              </a:lnSpc>
              <a:spcBef>
                <a:spcPts val="100"/>
              </a:spcBef>
            </a:pPr>
            <a:r>
              <a:rPr sz="800" spc="80" dirty="0">
                <a:solidFill>
                  <a:srgbClr val="2C384B"/>
                </a:solidFill>
                <a:latin typeface="Calibri"/>
                <a:cs typeface="Calibri"/>
              </a:rPr>
              <a:t>PROJECT</a:t>
            </a:r>
            <a:r>
              <a:rPr sz="800" spc="85" dirty="0">
                <a:solidFill>
                  <a:srgbClr val="2C384B"/>
                </a:solidFill>
                <a:latin typeface="Calibri"/>
                <a:cs typeface="Calibri"/>
              </a:rPr>
              <a:t> </a:t>
            </a:r>
            <a:r>
              <a:rPr lang="en-GB" sz="800" spc="50" dirty="0">
                <a:solidFill>
                  <a:srgbClr val="2C384B"/>
                </a:solidFill>
                <a:latin typeface="Calibri"/>
                <a:cs typeface="Calibri"/>
              </a:rPr>
              <a:t>BRANXTON</a:t>
            </a:r>
            <a:endParaRPr sz="800" dirty="0">
              <a:latin typeface="Calibri"/>
              <a:cs typeface="Calibri"/>
            </a:endParaRPr>
          </a:p>
        </p:txBody>
      </p:sp>
      <p:sp>
        <p:nvSpPr>
          <p:cNvPr id="5" name="object 5">
            <a:extLst>
              <a:ext uri="{FF2B5EF4-FFF2-40B4-BE49-F238E27FC236}">
                <a16:creationId xmlns:a16="http://schemas.microsoft.com/office/drawing/2014/main" id="{70F2BD97-B0C2-58BD-3433-BA27E812D86F}"/>
              </a:ext>
            </a:extLst>
          </p:cNvPr>
          <p:cNvSpPr/>
          <p:nvPr/>
        </p:nvSpPr>
        <p:spPr>
          <a:xfrm>
            <a:off x="358775" y="1470787"/>
            <a:ext cx="9972675" cy="0"/>
          </a:xfrm>
          <a:custGeom>
            <a:avLst/>
            <a:gdLst/>
            <a:ahLst/>
            <a:cxnLst/>
            <a:rect l="l" t="t" r="r" b="b"/>
            <a:pathLst>
              <a:path w="9972675">
                <a:moveTo>
                  <a:pt x="0" y="0"/>
                </a:moveTo>
                <a:lnTo>
                  <a:pt x="9972675" y="0"/>
                </a:lnTo>
              </a:path>
            </a:pathLst>
          </a:custGeom>
          <a:ln w="3175">
            <a:solidFill>
              <a:srgbClr val="AB9268"/>
            </a:solidFill>
          </a:ln>
        </p:spPr>
        <p:txBody>
          <a:bodyPr wrap="square" lIns="0" tIns="0" rIns="0" bIns="0" rtlCol="0"/>
          <a:lstStyle/>
          <a:p>
            <a:endParaRPr/>
          </a:p>
        </p:txBody>
      </p:sp>
      <p:sp>
        <p:nvSpPr>
          <p:cNvPr id="6" name="object 6">
            <a:extLst>
              <a:ext uri="{FF2B5EF4-FFF2-40B4-BE49-F238E27FC236}">
                <a16:creationId xmlns:a16="http://schemas.microsoft.com/office/drawing/2014/main" id="{A7FC07A7-E8A0-E32C-95C3-6180508A35BC}"/>
              </a:ext>
            </a:extLst>
          </p:cNvPr>
          <p:cNvSpPr txBox="1"/>
          <p:nvPr/>
        </p:nvSpPr>
        <p:spPr>
          <a:xfrm>
            <a:off x="346049" y="864235"/>
            <a:ext cx="9190381" cy="259045"/>
          </a:xfrm>
          <a:prstGeom prst="rect">
            <a:avLst/>
          </a:prstGeom>
        </p:spPr>
        <p:txBody>
          <a:bodyPr vert="horz" wrap="square" lIns="0" tIns="12700" rIns="0" bIns="0" rtlCol="0">
            <a:spAutoFit/>
          </a:bodyPr>
          <a:lstStyle/>
          <a:p>
            <a:pPr marL="12700">
              <a:lnSpc>
                <a:spcPct val="100000"/>
              </a:lnSpc>
              <a:spcBef>
                <a:spcPts val="100"/>
              </a:spcBef>
            </a:pPr>
            <a:r>
              <a:rPr lang="en-GB" sz="1600" spc="-40" dirty="0">
                <a:solidFill>
                  <a:srgbClr val="2C384B"/>
                </a:solidFill>
                <a:latin typeface="Trebuchet MS"/>
                <a:cs typeface="Trebuchet MS"/>
              </a:rPr>
              <a:t>Project Branxton future opportunities with nearby landowners</a:t>
            </a:r>
            <a:endParaRPr sz="1600" dirty="0">
              <a:latin typeface="Trebuchet MS"/>
              <a:cs typeface="Trebuchet MS"/>
            </a:endParaRPr>
          </a:p>
        </p:txBody>
      </p:sp>
      <p:sp>
        <p:nvSpPr>
          <p:cNvPr id="26" name="object 26">
            <a:extLst>
              <a:ext uri="{FF2B5EF4-FFF2-40B4-BE49-F238E27FC236}">
                <a16:creationId xmlns:a16="http://schemas.microsoft.com/office/drawing/2014/main" id="{71D8EBFD-5263-AB6B-D9E9-638660E378C1}"/>
              </a:ext>
            </a:extLst>
          </p:cNvPr>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50" dirty="0"/>
              <a:t>6</a:t>
            </a:fld>
            <a:endParaRPr spc="-50" dirty="0"/>
          </a:p>
        </p:txBody>
      </p:sp>
      <p:sp>
        <p:nvSpPr>
          <p:cNvPr id="23" name="object 23">
            <a:extLst>
              <a:ext uri="{FF2B5EF4-FFF2-40B4-BE49-F238E27FC236}">
                <a16:creationId xmlns:a16="http://schemas.microsoft.com/office/drawing/2014/main" id="{5C3EAFD1-7D78-6A99-C556-219159D05171}"/>
              </a:ext>
            </a:extLst>
          </p:cNvPr>
          <p:cNvSpPr txBox="1"/>
          <p:nvPr/>
        </p:nvSpPr>
        <p:spPr>
          <a:xfrm>
            <a:off x="5541016" y="6133094"/>
            <a:ext cx="4626610" cy="523861"/>
          </a:xfrm>
          <a:prstGeom prst="rect">
            <a:avLst/>
          </a:prstGeom>
        </p:spPr>
        <p:txBody>
          <a:bodyPr vert="horz" wrap="square" lIns="0" tIns="13335" rIns="0" bIns="0" rtlCol="0">
            <a:spAutoFit/>
          </a:bodyPr>
          <a:lstStyle/>
          <a:p>
            <a:pPr marL="12700" marR="5080">
              <a:lnSpc>
                <a:spcPct val="100000"/>
              </a:lnSpc>
              <a:spcBef>
                <a:spcPts val="105"/>
              </a:spcBef>
            </a:pPr>
            <a:endParaRPr lang="en-GB" sz="1050" spc="-10" dirty="0">
              <a:solidFill>
                <a:srgbClr val="343A40"/>
              </a:solidFill>
              <a:latin typeface="Calibri"/>
              <a:cs typeface="Calibri"/>
            </a:endParaRPr>
          </a:p>
          <a:p>
            <a:pPr marL="12700" marR="5080">
              <a:lnSpc>
                <a:spcPct val="100000"/>
              </a:lnSpc>
              <a:spcBef>
                <a:spcPts val="105"/>
              </a:spcBef>
            </a:pPr>
            <a:endParaRPr lang="en-GB" sz="1050" spc="-10" dirty="0">
              <a:solidFill>
                <a:srgbClr val="343A40"/>
              </a:solidFill>
              <a:latin typeface="Calibri"/>
              <a:cs typeface="Calibri"/>
            </a:endParaRPr>
          </a:p>
          <a:p>
            <a:pPr marL="12700" marR="5080">
              <a:lnSpc>
                <a:spcPct val="100000"/>
              </a:lnSpc>
              <a:spcBef>
                <a:spcPts val="105"/>
              </a:spcBef>
            </a:pPr>
            <a:endParaRPr lang="en-GB" sz="1050" spc="-10" dirty="0">
              <a:solidFill>
                <a:srgbClr val="343A40"/>
              </a:solidFill>
              <a:latin typeface="Calibri"/>
              <a:cs typeface="Calibri"/>
            </a:endParaRPr>
          </a:p>
        </p:txBody>
      </p:sp>
      <p:pic>
        <p:nvPicPr>
          <p:cNvPr id="10" name="Picture 9" descr="A logo for a company&#10;&#10;Description automatically generated">
            <a:extLst>
              <a:ext uri="{FF2B5EF4-FFF2-40B4-BE49-F238E27FC236}">
                <a16:creationId xmlns:a16="http://schemas.microsoft.com/office/drawing/2014/main" id="{2370EBAB-5099-8AB1-5E07-B1A1C0927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9475" y="768736"/>
            <a:ext cx="561975" cy="561975"/>
          </a:xfrm>
          <a:prstGeom prst="rect">
            <a:avLst/>
          </a:prstGeom>
        </p:spPr>
      </p:pic>
      <p:pic>
        <p:nvPicPr>
          <p:cNvPr id="7" name="Picture 6" descr="A map of land with red lines&#10;&#10;Description automatically generated">
            <a:extLst>
              <a:ext uri="{FF2B5EF4-FFF2-40B4-BE49-F238E27FC236}">
                <a16:creationId xmlns:a16="http://schemas.microsoft.com/office/drawing/2014/main" id="{7D5B3087-B721-00AD-9428-6EAB422FC4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120" y="1538572"/>
            <a:ext cx="5526437" cy="5542885"/>
          </a:xfrm>
          <a:prstGeom prst="rect">
            <a:avLst/>
          </a:prstGeom>
        </p:spPr>
      </p:pic>
      <p:sp>
        <p:nvSpPr>
          <p:cNvPr id="9" name="TextBox 8">
            <a:extLst>
              <a:ext uri="{FF2B5EF4-FFF2-40B4-BE49-F238E27FC236}">
                <a16:creationId xmlns:a16="http://schemas.microsoft.com/office/drawing/2014/main" id="{8AD74CCA-22EB-6D54-2379-1FFE4A2E8CEF}"/>
              </a:ext>
            </a:extLst>
          </p:cNvPr>
          <p:cNvSpPr txBox="1"/>
          <p:nvPr/>
        </p:nvSpPr>
        <p:spPr>
          <a:xfrm>
            <a:off x="6400986" y="2664803"/>
            <a:ext cx="3902048" cy="415498"/>
          </a:xfrm>
          <a:prstGeom prst="rect">
            <a:avLst/>
          </a:prstGeom>
          <a:noFill/>
          <a:ln>
            <a:solidFill>
              <a:schemeClr val="tx1"/>
            </a:solidFill>
          </a:ln>
        </p:spPr>
        <p:txBody>
          <a:bodyPr wrap="square">
            <a:spAutoFit/>
          </a:bodyPr>
          <a:lstStyle/>
          <a:p>
            <a:pPr marL="216535" marR="5080" lvl="0" indent="-171450" defTabSz="914400" eaLnBrk="1" fontAlgn="auto" latinLnBrk="0" hangingPunct="1">
              <a:lnSpc>
                <a:spcPct val="100000"/>
              </a:lnSpc>
              <a:spcBef>
                <a:spcPts val="1005"/>
              </a:spcBef>
              <a:spcAft>
                <a:spcPts val="0"/>
              </a:spcAft>
              <a:buClrTx/>
              <a:buSzTx/>
              <a:buFont typeface="Wingdings" panose="05000000000000000000" pitchFamily="2" charset="2"/>
              <a:buChar char="§"/>
              <a:tabLst/>
              <a:defRPr/>
            </a:pPr>
            <a:r>
              <a:rPr lang="en-GB" sz="1050" spc="-50" dirty="0">
                <a:solidFill>
                  <a:srgbClr val="343A40"/>
                </a:solidFill>
                <a:latin typeface="Calibri"/>
                <a:cs typeface="Calibri"/>
              </a:rPr>
              <a:t>Potential to augment Braxbess and Innerwick and increase the MWhours or move to LDES (long duration energy storage)</a:t>
            </a:r>
            <a:endParaRPr kumimoji="0" lang="en-GB" sz="1050" b="0" i="0" u="none" strike="noStrike" kern="0" cap="none" spc="-50" normalizeH="0" baseline="0" noProof="0" dirty="0">
              <a:ln>
                <a:noFill/>
              </a:ln>
              <a:solidFill>
                <a:srgbClr val="343A40"/>
              </a:solidFill>
              <a:effectLst/>
              <a:uLnTx/>
              <a:uFillTx/>
              <a:latin typeface="Calibri"/>
              <a:cs typeface="Calibri"/>
            </a:endParaRPr>
          </a:p>
        </p:txBody>
      </p:sp>
      <p:cxnSp>
        <p:nvCxnSpPr>
          <p:cNvPr id="14" name="Straight Arrow Connector 13">
            <a:extLst>
              <a:ext uri="{FF2B5EF4-FFF2-40B4-BE49-F238E27FC236}">
                <a16:creationId xmlns:a16="http://schemas.microsoft.com/office/drawing/2014/main" id="{FAF75B44-0BC7-4A1A-2B69-A98BB5CFEAD8}"/>
              </a:ext>
            </a:extLst>
          </p:cNvPr>
          <p:cNvCxnSpPr>
            <a:cxnSpLocks/>
          </p:cNvCxnSpPr>
          <p:nvPr/>
        </p:nvCxnSpPr>
        <p:spPr>
          <a:xfrm flipH="1" flipV="1">
            <a:off x="3124386" y="2779059"/>
            <a:ext cx="3276600" cy="1641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511FB298-31BD-D312-A40F-A04B3B30386E}"/>
              </a:ext>
            </a:extLst>
          </p:cNvPr>
          <p:cNvSpPr txBox="1"/>
          <p:nvPr/>
        </p:nvSpPr>
        <p:spPr>
          <a:xfrm>
            <a:off x="6273262" y="1529064"/>
            <a:ext cx="7788728" cy="253916"/>
          </a:xfrm>
          <a:prstGeom prst="rect">
            <a:avLst/>
          </a:prstGeom>
          <a:noFill/>
        </p:spPr>
        <p:txBody>
          <a:bodyPr wrap="square">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GB" sz="1050" b="1" i="0" u="none" strike="noStrike" kern="0" cap="none" spc="-30" normalizeH="0" baseline="0" noProof="0" dirty="0">
                <a:ln>
                  <a:noFill/>
                </a:ln>
                <a:solidFill>
                  <a:srgbClr val="343A40"/>
                </a:solidFill>
                <a:effectLst/>
                <a:uLnTx/>
                <a:uFillTx/>
                <a:latin typeface="Trebuchet MS"/>
                <a:cs typeface="Trebuchet MS"/>
              </a:rPr>
              <a:t>Financial payback options to recoup capital</a:t>
            </a:r>
            <a:endParaRPr kumimoji="0" lang="en-GB" sz="1050" b="1" i="0" u="none" strike="noStrike" kern="0" cap="none" spc="0" normalizeH="0" baseline="0" noProof="0" dirty="0">
              <a:ln>
                <a:noFill/>
              </a:ln>
              <a:solidFill>
                <a:sysClr val="windowText" lastClr="000000"/>
              </a:solidFill>
              <a:effectLst/>
              <a:uLnTx/>
              <a:uFillTx/>
              <a:latin typeface="Trebuchet MS"/>
              <a:cs typeface="Trebuchet MS"/>
            </a:endParaRPr>
          </a:p>
        </p:txBody>
      </p:sp>
      <p:sp>
        <p:nvSpPr>
          <p:cNvPr id="24" name="TextBox 23">
            <a:extLst>
              <a:ext uri="{FF2B5EF4-FFF2-40B4-BE49-F238E27FC236}">
                <a16:creationId xmlns:a16="http://schemas.microsoft.com/office/drawing/2014/main" id="{A8C160DA-391B-2A61-3AE2-4EA26241F22D}"/>
              </a:ext>
            </a:extLst>
          </p:cNvPr>
          <p:cNvSpPr txBox="1"/>
          <p:nvPr/>
        </p:nvSpPr>
        <p:spPr>
          <a:xfrm>
            <a:off x="6400986" y="2148120"/>
            <a:ext cx="3902048" cy="253916"/>
          </a:xfrm>
          <a:prstGeom prst="rect">
            <a:avLst/>
          </a:prstGeom>
          <a:noFill/>
          <a:ln>
            <a:solidFill>
              <a:schemeClr val="tx1"/>
            </a:solidFill>
          </a:ln>
        </p:spPr>
        <p:txBody>
          <a:bodyPr wrap="square">
            <a:spAutoFit/>
          </a:bodyPr>
          <a:lstStyle/>
          <a:p>
            <a:pPr marL="216535" marR="5080" lvl="0" indent="-171450" defTabSz="914400" eaLnBrk="1" fontAlgn="auto" latinLnBrk="0" hangingPunct="1">
              <a:lnSpc>
                <a:spcPct val="100000"/>
              </a:lnSpc>
              <a:spcBef>
                <a:spcPts val="1005"/>
              </a:spcBef>
              <a:spcAft>
                <a:spcPts val="0"/>
              </a:spcAft>
              <a:buClrTx/>
              <a:buSzTx/>
              <a:buFont typeface="Wingdings" panose="05000000000000000000" pitchFamily="2" charset="2"/>
              <a:buChar char="§"/>
              <a:tabLst/>
              <a:defRPr/>
            </a:pPr>
            <a:r>
              <a:rPr kumimoji="0" lang="en-GB" sz="1050" b="0" i="0" u="none" strike="noStrike" kern="0" cap="none" spc="-50" normalizeH="0" baseline="0" noProof="0" dirty="0">
                <a:ln>
                  <a:noFill/>
                </a:ln>
                <a:solidFill>
                  <a:srgbClr val="343A40"/>
                </a:solidFill>
                <a:effectLst/>
                <a:uLnTx/>
                <a:uFillTx/>
                <a:latin typeface="Calibri"/>
                <a:cs typeface="Calibri"/>
              </a:rPr>
              <a:t>Potential development of 170MW+ data centre</a:t>
            </a:r>
          </a:p>
        </p:txBody>
      </p:sp>
      <p:cxnSp>
        <p:nvCxnSpPr>
          <p:cNvPr id="29" name="Straight Arrow Connector 28">
            <a:extLst>
              <a:ext uri="{FF2B5EF4-FFF2-40B4-BE49-F238E27FC236}">
                <a16:creationId xmlns:a16="http://schemas.microsoft.com/office/drawing/2014/main" id="{08D96431-6F33-90AC-39D4-194C188D0DCA}"/>
              </a:ext>
            </a:extLst>
          </p:cNvPr>
          <p:cNvCxnSpPr>
            <a:cxnSpLocks/>
          </p:cNvCxnSpPr>
          <p:nvPr/>
        </p:nvCxnSpPr>
        <p:spPr>
          <a:xfrm flipH="1">
            <a:off x="3517900" y="2260935"/>
            <a:ext cx="2883086" cy="1749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9" name="TextBox 38">
            <a:extLst>
              <a:ext uri="{FF2B5EF4-FFF2-40B4-BE49-F238E27FC236}">
                <a16:creationId xmlns:a16="http://schemas.microsoft.com/office/drawing/2014/main" id="{04B91C64-B69E-777A-4AB7-49A646FAB81E}"/>
              </a:ext>
            </a:extLst>
          </p:cNvPr>
          <p:cNvSpPr txBox="1"/>
          <p:nvPr/>
        </p:nvSpPr>
        <p:spPr>
          <a:xfrm>
            <a:off x="6273262" y="1799650"/>
            <a:ext cx="2045238" cy="253916"/>
          </a:xfrm>
          <a:prstGeom prst="rect">
            <a:avLst/>
          </a:prstGeom>
          <a:noFill/>
        </p:spPr>
        <p:txBody>
          <a:bodyPr wrap="square">
            <a:spAutoFit/>
          </a:bodyPr>
          <a:lstStyle/>
          <a:p>
            <a:pPr marL="45085" marR="5080" lvl="0" indent="0" defTabSz="914400" eaLnBrk="1" fontAlgn="auto" latinLnBrk="0" hangingPunct="1">
              <a:lnSpc>
                <a:spcPct val="100000"/>
              </a:lnSpc>
              <a:spcBef>
                <a:spcPts val="1005"/>
              </a:spcBef>
              <a:spcAft>
                <a:spcPts val="0"/>
              </a:spcAft>
              <a:buClrTx/>
              <a:buSzTx/>
              <a:buFontTx/>
              <a:buNone/>
              <a:tabLst/>
              <a:defRPr/>
            </a:pPr>
            <a:r>
              <a:rPr kumimoji="0" lang="en-GB" sz="1050" b="0" i="0" u="none" strike="noStrike" kern="0" cap="none" spc="-50" normalizeH="0" baseline="0" noProof="0" dirty="0">
                <a:ln>
                  <a:noFill/>
                </a:ln>
                <a:solidFill>
                  <a:srgbClr val="343A40"/>
                </a:solidFill>
                <a:effectLst/>
                <a:uLnTx/>
                <a:uFillTx/>
                <a:latin typeface="Calibri"/>
                <a:cs typeface="Calibri"/>
              </a:rPr>
              <a:t>Options to recoup investment:</a:t>
            </a:r>
          </a:p>
        </p:txBody>
      </p:sp>
      <p:sp>
        <p:nvSpPr>
          <p:cNvPr id="41" name="TextBox 40">
            <a:extLst>
              <a:ext uri="{FF2B5EF4-FFF2-40B4-BE49-F238E27FC236}">
                <a16:creationId xmlns:a16="http://schemas.microsoft.com/office/drawing/2014/main" id="{E52D119C-2023-D2CC-BC4A-354E09538321}"/>
              </a:ext>
            </a:extLst>
          </p:cNvPr>
          <p:cNvSpPr txBox="1"/>
          <p:nvPr/>
        </p:nvSpPr>
        <p:spPr>
          <a:xfrm>
            <a:off x="6400986" y="4201765"/>
            <a:ext cx="3902048" cy="415498"/>
          </a:xfrm>
          <a:prstGeom prst="rect">
            <a:avLst/>
          </a:prstGeom>
          <a:noFill/>
          <a:ln>
            <a:solidFill>
              <a:schemeClr val="tx1"/>
            </a:solidFill>
          </a:ln>
        </p:spPr>
        <p:txBody>
          <a:bodyPr wrap="square">
            <a:spAutoFit/>
          </a:bodyPr>
          <a:lstStyle/>
          <a:p>
            <a:pPr marL="216535" marR="5080" lvl="0" indent="-171450" defTabSz="914400" eaLnBrk="1" fontAlgn="auto" latinLnBrk="0" hangingPunct="1">
              <a:lnSpc>
                <a:spcPct val="100000"/>
              </a:lnSpc>
              <a:spcBef>
                <a:spcPts val="1005"/>
              </a:spcBef>
              <a:spcAft>
                <a:spcPts val="0"/>
              </a:spcAft>
              <a:buClrTx/>
              <a:buSzTx/>
              <a:buFont typeface="Wingdings" panose="05000000000000000000" pitchFamily="2" charset="2"/>
              <a:buChar char="§"/>
              <a:tabLst/>
              <a:defRPr/>
            </a:pPr>
            <a:r>
              <a:rPr kumimoji="0" lang="en-GB" sz="1050" b="0" i="0" u="none" strike="noStrike" kern="0" cap="none" spc="-50" normalizeH="0" baseline="0" noProof="0" dirty="0">
                <a:ln>
                  <a:noFill/>
                </a:ln>
                <a:solidFill>
                  <a:srgbClr val="343A40"/>
                </a:solidFill>
                <a:effectLst/>
                <a:uLnTx/>
                <a:uFillTx/>
                <a:latin typeface="Calibri"/>
                <a:cs typeface="Calibri"/>
              </a:rPr>
              <a:t>Potential development of </a:t>
            </a:r>
            <a:r>
              <a:rPr lang="en-GB" sz="1050" spc="-50" dirty="0">
                <a:solidFill>
                  <a:srgbClr val="343A40"/>
                </a:solidFill>
                <a:latin typeface="Calibri"/>
                <a:cs typeface="Calibri"/>
              </a:rPr>
              <a:t>330</a:t>
            </a:r>
            <a:r>
              <a:rPr kumimoji="0" lang="en-GB" sz="1050" b="0" i="0" u="none" strike="noStrike" kern="0" cap="none" spc="-50" normalizeH="0" baseline="0" noProof="0" dirty="0">
                <a:ln>
                  <a:noFill/>
                </a:ln>
                <a:solidFill>
                  <a:srgbClr val="343A40"/>
                </a:solidFill>
                <a:effectLst/>
                <a:uLnTx/>
                <a:uFillTx/>
                <a:latin typeface="Calibri"/>
                <a:cs typeface="Calibri"/>
              </a:rPr>
              <a:t>MW+ of onshore wind/PV across hundreds of acres with Hamiltons and neighbours</a:t>
            </a:r>
          </a:p>
        </p:txBody>
      </p:sp>
      <p:cxnSp>
        <p:nvCxnSpPr>
          <p:cNvPr id="43" name="Straight Arrow Connector 42">
            <a:extLst>
              <a:ext uri="{FF2B5EF4-FFF2-40B4-BE49-F238E27FC236}">
                <a16:creationId xmlns:a16="http://schemas.microsoft.com/office/drawing/2014/main" id="{8C33B330-7E89-0BA6-2321-634A6956F9A4}"/>
              </a:ext>
            </a:extLst>
          </p:cNvPr>
          <p:cNvCxnSpPr>
            <a:cxnSpLocks/>
          </p:cNvCxnSpPr>
          <p:nvPr/>
        </p:nvCxnSpPr>
        <p:spPr>
          <a:xfrm flipH="1">
            <a:off x="3365500" y="4409514"/>
            <a:ext cx="303548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29818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10524-5EF4-CD11-AEAE-4D88590A721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48537DE-8BDB-28D2-AAE2-86B35DA3AEBA}"/>
              </a:ext>
            </a:extLst>
          </p:cNvPr>
          <p:cNvSpPr txBox="1"/>
          <p:nvPr/>
        </p:nvSpPr>
        <p:spPr>
          <a:xfrm>
            <a:off x="9536430" y="355473"/>
            <a:ext cx="796290" cy="147955"/>
          </a:xfrm>
          <a:prstGeom prst="rect">
            <a:avLst/>
          </a:prstGeom>
        </p:spPr>
        <p:txBody>
          <a:bodyPr vert="horz" wrap="square" lIns="0" tIns="12700" rIns="0" bIns="0" rtlCol="0">
            <a:spAutoFit/>
          </a:bodyPr>
          <a:lstStyle/>
          <a:p>
            <a:pPr marL="12700">
              <a:lnSpc>
                <a:spcPct val="100000"/>
              </a:lnSpc>
              <a:spcBef>
                <a:spcPts val="100"/>
              </a:spcBef>
            </a:pPr>
            <a:r>
              <a:rPr sz="800" spc="90" dirty="0">
                <a:solidFill>
                  <a:srgbClr val="2C384B"/>
                </a:solidFill>
                <a:latin typeface="Calibri"/>
                <a:cs typeface="Calibri"/>
              </a:rPr>
              <a:t>CONFIDENTIAL</a:t>
            </a:r>
            <a:endParaRPr sz="800">
              <a:latin typeface="Calibri"/>
              <a:cs typeface="Calibri"/>
            </a:endParaRPr>
          </a:p>
        </p:txBody>
      </p:sp>
      <p:sp>
        <p:nvSpPr>
          <p:cNvPr id="3" name="object 3">
            <a:extLst>
              <a:ext uri="{FF2B5EF4-FFF2-40B4-BE49-F238E27FC236}">
                <a16:creationId xmlns:a16="http://schemas.microsoft.com/office/drawing/2014/main" id="{ED71C54B-0004-B5E8-34A3-787B728C5A09}"/>
              </a:ext>
            </a:extLst>
          </p:cNvPr>
          <p:cNvSpPr txBox="1"/>
          <p:nvPr/>
        </p:nvSpPr>
        <p:spPr>
          <a:xfrm>
            <a:off x="346049" y="366140"/>
            <a:ext cx="737870" cy="147955"/>
          </a:xfrm>
          <a:prstGeom prst="rect">
            <a:avLst/>
          </a:prstGeom>
        </p:spPr>
        <p:txBody>
          <a:bodyPr vert="horz" wrap="square" lIns="0" tIns="12700" rIns="0" bIns="0" rtlCol="0">
            <a:spAutoFit/>
          </a:bodyPr>
          <a:lstStyle/>
          <a:p>
            <a:pPr marL="12700">
              <a:lnSpc>
                <a:spcPct val="100000"/>
              </a:lnSpc>
              <a:spcBef>
                <a:spcPts val="100"/>
              </a:spcBef>
            </a:pPr>
            <a:r>
              <a:rPr sz="800" spc="80" dirty="0">
                <a:solidFill>
                  <a:srgbClr val="2C384B"/>
                </a:solidFill>
                <a:latin typeface="Calibri"/>
                <a:cs typeface="Calibri"/>
              </a:rPr>
              <a:t>PROJECT</a:t>
            </a:r>
            <a:r>
              <a:rPr sz="800" spc="85" dirty="0">
                <a:solidFill>
                  <a:srgbClr val="2C384B"/>
                </a:solidFill>
                <a:latin typeface="Calibri"/>
                <a:cs typeface="Calibri"/>
              </a:rPr>
              <a:t> </a:t>
            </a:r>
            <a:r>
              <a:rPr sz="800" spc="50" dirty="0">
                <a:solidFill>
                  <a:srgbClr val="2C384B"/>
                </a:solidFill>
                <a:latin typeface="Calibri"/>
                <a:cs typeface="Calibri"/>
              </a:rPr>
              <a:t>SLOT</a:t>
            </a:r>
            <a:endParaRPr sz="800">
              <a:latin typeface="Calibri"/>
              <a:cs typeface="Calibri"/>
            </a:endParaRPr>
          </a:p>
        </p:txBody>
      </p:sp>
      <p:sp>
        <p:nvSpPr>
          <p:cNvPr id="5" name="object 5">
            <a:extLst>
              <a:ext uri="{FF2B5EF4-FFF2-40B4-BE49-F238E27FC236}">
                <a16:creationId xmlns:a16="http://schemas.microsoft.com/office/drawing/2014/main" id="{EA4EFC52-6BA8-6184-720A-6A4388F51A3B}"/>
              </a:ext>
            </a:extLst>
          </p:cNvPr>
          <p:cNvSpPr/>
          <p:nvPr/>
        </p:nvSpPr>
        <p:spPr>
          <a:xfrm>
            <a:off x="358775" y="1470787"/>
            <a:ext cx="9972675" cy="0"/>
          </a:xfrm>
          <a:custGeom>
            <a:avLst/>
            <a:gdLst/>
            <a:ahLst/>
            <a:cxnLst/>
            <a:rect l="l" t="t" r="r" b="b"/>
            <a:pathLst>
              <a:path w="9972675">
                <a:moveTo>
                  <a:pt x="0" y="0"/>
                </a:moveTo>
                <a:lnTo>
                  <a:pt x="9972675" y="0"/>
                </a:lnTo>
              </a:path>
            </a:pathLst>
          </a:custGeom>
          <a:ln w="3175">
            <a:solidFill>
              <a:srgbClr val="AB9268"/>
            </a:solidFill>
          </a:ln>
        </p:spPr>
        <p:txBody>
          <a:bodyPr wrap="square" lIns="0" tIns="0" rIns="0" bIns="0" rtlCol="0"/>
          <a:lstStyle/>
          <a:p>
            <a:endParaRPr/>
          </a:p>
        </p:txBody>
      </p:sp>
      <p:sp>
        <p:nvSpPr>
          <p:cNvPr id="6" name="object 6">
            <a:extLst>
              <a:ext uri="{FF2B5EF4-FFF2-40B4-BE49-F238E27FC236}">
                <a16:creationId xmlns:a16="http://schemas.microsoft.com/office/drawing/2014/main" id="{36BC5005-BD48-1852-1A7C-911E40357D34}"/>
              </a:ext>
            </a:extLst>
          </p:cNvPr>
          <p:cNvSpPr txBox="1"/>
          <p:nvPr/>
        </p:nvSpPr>
        <p:spPr>
          <a:xfrm>
            <a:off x="347268" y="887730"/>
            <a:ext cx="1790064"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2C384B"/>
                </a:solidFill>
                <a:latin typeface="Trebuchet MS"/>
                <a:cs typeface="Trebuchet MS"/>
              </a:rPr>
              <a:t>Process</a:t>
            </a:r>
            <a:r>
              <a:rPr sz="1800" spc="60" dirty="0">
                <a:solidFill>
                  <a:srgbClr val="2C384B"/>
                </a:solidFill>
                <a:latin typeface="Trebuchet MS"/>
                <a:cs typeface="Trebuchet MS"/>
              </a:rPr>
              <a:t> </a:t>
            </a:r>
            <a:r>
              <a:rPr sz="1800" spc="-25" dirty="0">
                <a:solidFill>
                  <a:srgbClr val="2C384B"/>
                </a:solidFill>
                <a:latin typeface="Trebuchet MS"/>
                <a:cs typeface="Trebuchet MS"/>
              </a:rPr>
              <a:t>Overview</a:t>
            </a:r>
            <a:endParaRPr sz="1800">
              <a:latin typeface="Trebuchet MS"/>
              <a:cs typeface="Trebuchet MS"/>
            </a:endParaRPr>
          </a:p>
        </p:txBody>
      </p:sp>
      <p:sp>
        <p:nvSpPr>
          <p:cNvPr id="7" name="object 7">
            <a:extLst>
              <a:ext uri="{FF2B5EF4-FFF2-40B4-BE49-F238E27FC236}">
                <a16:creationId xmlns:a16="http://schemas.microsoft.com/office/drawing/2014/main" id="{44DF1F8D-4FB4-EC9C-5825-AD7B336C5035}"/>
              </a:ext>
            </a:extLst>
          </p:cNvPr>
          <p:cNvSpPr txBox="1"/>
          <p:nvPr/>
        </p:nvSpPr>
        <p:spPr>
          <a:xfrm>
            <a:off x="5606159" y="5010539"/>
            <a:ext cx="4646930" cy="601960"/>
          </a:xfrm>
          <a:prstGeom prst="rect">
            <a:avLst/>
          </a:prstGeom>
        </p:spPr>
        <p:txBody>
          <a:bodyPr vert="horz" wrap="square" lIns="0" tIns="12700" rIns="0" bIns="0" rtlCol="0">
            <a:spAutoFit/>
          </a:bodyPr>
          <a:lstStyle/>
          <a:p>
            <a:pPr marL="12700">
              <a:lnSpc>
                <a:spcPct val="100000"/>
              </a:lnSpc>
              <a:spcBef>
                <a:spcPts val="100"/>
              </a:spcBef>
            </a:pPr>
            <a:r>
              <a:rPr lang="en-GB" sz="1100" dirty="0">
                <a:solidFill>
                  <a:srgbClr val="2C384B"/>
                </a:solidFill>
                <a:latin typeface="Trebuchet MS"/>
                <a:cs typeface="Trebuchet MS"/>
              </a:rPr>
              <a:t>Contact us</a:t>
            </a:r>
            <a:endParaRPr sz="1100" dirty="0">
              <a:latin typeface="Trebuchet MS"/>
              <a:cs typeface="Trebuchet MS"/>
            </a:endParaRPr>
          </a:p>
          <a:p>
            <a:pPr marL="149860" marR="5080" indent="-137160">
              <a:lnSpc>
                <a:spcPct val="110000"/>
              </a:lnSpc>
              <a:spcBef>
                <a:spcPts val="700"/>
              </a:spcBef>
              <a:buClr>
                <a:srgbClr val="AB9268"/>
              </a:buClr>
              <a:buFont typeface="Wingdings"/>
              <a:buChar char=""/>
              <a:tabLst>
                <a:tab pos="149860" algn="l"/>
              </a:tabLst>
            </a:pPr>
            <a:r>
              <a:rPr sz="1000" spc="-10" dirty="0">
                <a:solidFill>
                  <a:srgbClr val="465157"/>
                </a:solidFill>
                <a:latin typeface="Calibri"/>
                <a:cs typeface="Calibri"/>
              </a:rPr>
              <a:t>All</a:t>
            </a:r>
            <a:r>
              <a:rPr sz="1000" spc="-40" dirty="0">
                <a:solidFill>
                  <a:srgbClr val="465157"/>
                </a:solidFill>
                <a:latin typeface="Calibri"/>
                <a:cs typeface="Calibri"/>
              </a:rPr>
              <a:t> </a:t>
            </a:r>
            <a:r>
              <a:rPr sz="1000" dirty="0">
                <a:solidFill>
                  <a:srgbClr val="465157"/>
                </a:solidFill>
                <a:latin typeface="Calibri"/>
                <a:cs typeface="Calibri"/>
              </a:rPr>
              <a:t>communications</a:t>
            </a:r>
            <a:r>
              <a:rPr sz="1000" spc="15" dirty="0">
                <a:solidFill>
                  <a:srgbClr val="465157"/>
                </a:solidFill>
                <a:latin typeface="Calibri"/>
                <a:cs typeface="Calibri"/>
              </a:rPr>
              <a:t> </a:t>
            </a:r>
            <a:r>
              <a:rPr sz="1000" dirty="0">
                <a:solidFill>
                  <a:srgbClr val="465157"/>
                </a:solidFill>
                <a:latin typeface="Calibri"/>
                <a:cs typeface="Calibri"/>
              </a:rPr>
              <a:t>or</a:t>
            </a:r>
            <a:r>
              <a:rPr sz="1000" spc="-20" dirty="0">
                <a:solidFill>
                  <a:srgbClr val="465157"/>
                </a:solidFill>
                <a:latin typeface="Calibri"/>
                <a:cs typeface="Calibri"/>
              </a:rPr>
              <a:t> </a:t>
            </a:r>
            <a:r>
              <a:rPr sz="1000" spc="-10" dirty="0">
                <a:solidFill>
                  <a:srgbClr val="465157"/>
                </a:solidFill>
                <a:latin typeface="Calibri"/>
                <a:cs typeface="Calibri"/>
              </a:rPr>
              <a:t>enquiries related</a:t>
            </a:r>
            <a:r>
              <a:rPr sz="1000" spc="-15" dirty="0">
                <a:solidFill>
                  <a:srgbClr val="465157"/>
                </a:solidFill>
                <a:latin typeface="Calibri"/>
                <a:cs typeface="Calibri"/>
              </a:rPr>
              <a:t> </a:t>
            </a:r>
            <a:r>
              <a:rPr sz="1000" dirty="0">
                <a:solidFill>
                  <a:srgbClr val="465157"/>
                </a:solidFill>
                <a:latin typeface="Calibri"/>
                <a:cs typeface="Calibri"/>
              </a:rPr>
              <a:t>to</a:t>
            </a:r>
            <a:r>
              <a:rPr sz="1000" spc="-20" dirty="0">
                <a:solidFill>
                  <a:srgbClr val="465157"/>
                </a:solidFill>
                <a:latin typeface="Calibri"/>
                <a:cs typeface="Calibri"/>
              </a:rPr>
              <a:t> </a:t>
            </a:r>
            <a:r>
              <a:rPr sz="1000" dirty="0">
                <a:solidFill>
                  <a:srgbClr val="465157"/>
                </a:solidFill>
                <a:latin typeface="Calibri"/>
                <a:cs typeface="Calibri"/>
              </a:rPr>
              <a:t>this</a:t>
            </a:r>
            <a:r>
              <a:rPr sz="1000" spc="-45" dirty="0">
                <a:solidFill>
                  <a:srgbClr val="465157"/>
                </a:solidFill>
                <a:latin typeface="Calibri"/>
                <a:cs typeface="Calibri"/>
              </a:rPr>
              <a:t> </a:t>
            </a:r>
            <a:r>
              <a:rPr sz="1000" dirty="0">
                <a:solidFill>
                  <a:srgbClr val="465157"/>
                </a:solidFill>
                <a:latin typeface="Calibri"/>
                <a:cs typeface="Calibri"/>
              </a:rPr>
              <a:t>process should</a:t>
            </a:r>
            <a:r>
              <a:rPr sz="1000" spc="-25" dirty="0">
                <a:solidFill>
                  <a:srgbClr val="465157"/>
                </a:solidFill>
                <a:latin typeface="Calibri"/>
                <a:cs typeface="Calibri"/>
              </a:rPr>
              <a:t> </a:t>
            </a:r>
            <a:r>
              <a:rPr sz="1000" dirty="0">
                <a:solidFill>
                  <a:srgbClr val="465157"/>
                </a:solidFill>
                <a:latin typeface="Calibri"/>
                <a:cs typeface="Calibri"/>
              </a:rPr>
              <a:t>be</a:t>
            </a:r>
            <a:r>
              <a:rPr sz="1000" spc="-25" dirty="0">
                <a:solidFill>
                  <a:srgbClr val="465157"/>
                </a:solidFill>
                <a:latin typeface="Calibri"/>
                <a:cs typeface="Calibri"/>
              </a:rPr>
              <a:t> </a:t>
            </a:r>
            <a:r>
              <a:rPr sz="1000" dirty="0">
                <a:solidFill>
                  <a:srgbClr val="465157"/>
                </a:solidFill>
                <a:latin typeface="Calibri"/>
                <a:cs typeface="Calibri"/>
              </a:rPr>
              <a:t>addressed</a:t>
            </a:r>
            <a:r>
              <a:rPr sz="1000" spc="-20" dirty="0">
                <a:solidFill>
                  <a:srgbClr val="465157"/>
                </a:solidFill>
                <a:latin typeface="Calibri"/>
                <a:cs typeface="Calibri"/>
              </a:rPr>
              <a:t> </a:t>
            </a:r>
            <a:r>
              <a:rPr sz="1000" dirty="0">
                <a:solidFill>
                  <a:srgbClr val="465157"/>
                </a:solidFill>
                <a:latin typeface="Calibri"/>
                <a:cs typeface="Calibri"/>
              </a:rPr>
              <a:t>to</a:t>
            </a:r>
            <a:r>
              <a:rPr sz="1000" spc="-15" dirty="0">
                <a:solidFill>
                  <a:srgbClr val="465157"/>
                </a:solidFill>
                <a:latin typeface="Calibri"/>
                <a:cs typeface="Calibri"/>
              </a:rPr>
              <a:t> </a:t>
            </a:r>
            <a:r>
              <a:rPr sz="1000" spc="-10" dirty="0">
                <a:solidFill>
                  <a:srgbClr val="465157"/>
                </a:solidFill>
                <a:latin typeface="Calibri"/>
                <a:cs typeface="Calibri"/>
              </a:rPr>
              <a:t>the</a:t>
            </a:r>
            <a:r>
              <a:rPr sz="1000" spc="-25" dirty="0">
                <a:solidFill>
                  <a:srgbClr val="465157"/>
                </a:solidFill>
                <a:latin typeface="Calibri"/>
                <a:cs typeface="Calibri"/>
              </a:rPr>
              <a:t> </a:t>
            </a:r>
            <a:r>
              <a:rPr lang="en-GB" sz="1000" spc="-25" dirty="0">
                <a:solidFill>
                  <a:srgbClr val="FF0000"/>
                </a:solidFill>
                <a:latin typeface="Calibri"/>
                <a:cs typeface="Calibri"/>
              </a:rPr>
              <a:t>xxx</a:t>
            </a:r>
            <a:r>
              <a:rPr sz="1000" spc="-10" dirty="0">
                <a:solidFill>
                  <a:srgbClr val="465157"/>
                </a:solidFill>
                <a:latin typeface="Calibri"/>
                <a:cs typeface="Calibri"/>
              </a:rPr>
              <a:t> representatives</a:t>
            </a:r>
            <a:r>
              <a:rPr sz="1000" spc="10" dirty="0">
                <a:solidFill>
                  <a:srgbClr val="465157"/>
                </a:solidFill>
                <a:latin typeface="Calibri"/>
                <a:cs typeface="Calibri"/>
              </a:rPr>
              <a:t> </a:t>
            </a:r>
            <a:r>
              <a:rPr sz="1000" dirty="0">
                <a:solidFill>
                  <a:srgbClr val="465157"/>
                </a:solidFill>
                <a:latin typeface="Calibri"/>
                <a:cs typeface="Calibri"/>
              </a:rPr>
              <a:t>below</a:t>
            </a:r>
            <a:r>
              <a:rPr sz="1000" spc="-5" dirty="0">
                <a:solidFill>
                  <a:srgbClr val="465157"/>
                </a:solidFill>
                <a:latin typeface="Calibri"/>
                <a:cs typeface="Calibri"/>
              </a:rPr>
              <a:t> </a:t>
            </a:r>
            <a:r>
              <a:rPr sz="1000" dirty="0">
                <a:solidFill>
                  <a:srgbClr val="465157"/>
                </a:solidFill>
                <a:latin typeface="Calibri"/>
                <a:cs typeface="Calibri"/>
              </a:rPr>
              <a:t>and</a:t>
            </a:r>
            <a:r>
              <a:rPr sz="1000" spc="-10" dirty="0">
                <a:solidFill>
                  <a:srgbClr val="465157"/>
                </a:solidFill>
                <a:latin typeface="Calibri"/>
                <a:cs typeface="Calibri"/>
              </a:rPr>
              <a:t> the</a:t>
            </a:r>
            <a:r>
              <a:rPr sz="1000" spc="-20" dirty="0">
                <a:solidFill>
                  <a:srgbClr val="465157"/>
                </a:solidFill>
                <a:latin typeface="Calibri"/>
                <a:cs typeface="Calibri"/>
              </a:rPr>
              <a:t> </a:t>
            </a:r>
            <a:r>
              <a:rPr lang="en-GB" sz="1000" spc="-20" dirty="0">
                <a:solidFill>
                  <a:srgbClr val="FF0000"/>
                </a:solidFill>
                <a:latin typeface="Calibri"/>
                <a:cs typeface="Calibri"/>
              </a:rPr>
              <a:t>xxx</a:t>
            </a:r>
            <a:r>
              <a:rPr sz="1000" spc="-15" dirty="0">
                <a:solidFill>
                  <a:srgbClr val="465157"/>
                </a:solidFill>
                <a:latin typeface="Calibri"/>
                <a:cs typeface="Calibri"/>
              </a:rPr>
              <a:t> </a:t>
            </a:r>
            <a:r>
              <a:rPr sz="1000" dirty="0">
                <a:solidFill>
                  <a:srgbClr val="465157"/>
                </a:solidFill>
                <a:latin typeface="Calibri"/>
                <a:cs typeface="Calibri"/>
              </a:rPr>
              <a:t>deal</a:t>
            </a:r>
            <a:r>
              <a:rPr sz="1000" spc="-5" dirty="0">
                <a:solidFill>
                  <a:srgbClr val="465157"/>
                </a:solidFill>
                <a:latin typeface="Calibri"/>
                <a:cs typeface="Calibri"/>
              </a:rPr>
              <a:t> </a:t>
            </a:r>
            <a:r>
              <a:rPr sz="1000" spc="-10" dirty="0">
                <a:solidFill>
                  <a:srgbClr val="465157"/>
                </a:solidFill>
                <a:latin typeface="Calibri"/>
                <a:cs typeface="Calibri"/>
              </a:rPr>
              <a:t>distribution</a:t>
            </a:r>
            <a:r>
              <a:rPr sz="1000" spc="-25" dirty="0">
                <a:solidFill>
                  <a:srgbClr val="465157"/>
                </a:solidFill>
                <a:latin typeface="Calibri"/>
                <a:cs typeface="Calibri"/>
              </a:rPr>
              <a:t> </a:t>
            </a:r>
            <a:r>
              <a:rPr sz="1000" spc="-10" dirty="0">
                <a:solidFill>
                  <a:srgbClr val="465157"/>
                </a:solidFill>
                <a:latin typeface="Calibri"/>
                <a:cs typeface="Calibri"/>
              </a:rPr>
              <a:t>list</a:t>
            </a:r>
            <a:r>
              <a:rPr lang="en-GB" sz="1000" spc="-10" dirty="0">
                <a:solidFill>
                  <a:srgbClr val="FF0000"/>
                </a:solidFill>
                <a:latin typeface="Calibri"/>
                <a:cs typeface="Calibri"/>
              </a:rPr>
              <a:t> </a:t>
            </a:r>
            <a:r>
              <a:rPr lang="en-GB" sz="1000" spc="-10" dirty="0" err="1">
                <a:solidFill>
                  <a:srgbClr val="FF0000"/>
                </a:solidFill>
                <a:latin typeface="Calibri"/>
                <a:cs typeface="Calibri"/>
              </a:rPr>
              <a:t>XXXXXX@xxxx</a:t>
            </a:r>
            <a:endParaRPr lang="en-GB" sz="1000" spc="-10" dirty="0">
              <a:solidFill>
                <a:srgbClr val="FF0000"/>
              </a:solidFill>
              <a:latin typeface="Calibri"/>
              <a:cs typeface="Calibri"/>
            </a:endParaRPr>
          </a:p>
        </p:txBody>
      </p:sp>
      <p:grpSp>
        <p:nvGrpSpPr>
          <p:cNvPr id="8" name="object 8">
            <a:extLst>
              <a:ext uri="{FF2B5EF4-FFF2-40B4-BE49-F238E27FC236}">
                <a16:creationId xmlns:a16="http://schemas.microsoft.com/office/drawing/2014/main" id="{641CBAE9-32D8-7D17-10BB-11F5D67DE8B6}"/>
              </a:ext>
            </a:extLst>
          </p:cNvPr>
          <p:cNvGrpSpPr/>
          <p:nvPr/>
        </p:nvGrpSpPr>
        <p:grpSpPr>
          <a:xfrm>
            <a:off x="5890638" y="5774055"/>
            <a:ext cx="2066925" cy="1087120"/>
            <a:chOff x="5891784" y="5778982"/>
            <a:chExt cx="2066925" cy="1087120"/>
          </a:xfrm>
        </p:grpSpPr>
        <p:pic>
          <p:nvPicPr>
            <p:cNvPr id="9" name="object 9">
              <a:extLst>
                <a:ext uri="{FF2B5EF4-FFF2-40B4-BE49-F238E27FC236}">
                  <a16:creationId xmlns:a16="http://schemas.microsoft.com/office/drawing/2014/main" id="{A56CC787-E139-8BD1-DB16-1D800BBED0B0}"/>
                </a:ext>
              </a:extLst>
            </p:cNvPr>
            <p:cNvPicPr/>
            <p:nvPr/>
          </p:nvPicPr>
          <p:blipFill>
            <a:blip r:embed="rId3" cstate="print"/>
            <a:stretch>
              <a:fillRect/>
            </a:stretch>
          </p:blipFill>
          <p:spPr>
            <a:xfrm>
              <a:off x="5957309" y="5778982"/>
              <a:ext cx="2001025" cy="1086637"/>
            </a:xfrm>
            <a:prstGeom prst="rect">
              <a:avLst/>
            </a:prstGeom>
          </p:spPr>
        </p:pic>
        <p:pic>
          <p:nvPicPr>
            <p:cNvPr id="10" name="object 10">
              <a:extLst>
                <a:ext uri="{FF2B5EF4-FFF2-40B4-BE49-F238E27FC236}">
                  <a16:creationId xmlns:a16="http://schemas.microsoft.com/office/drawing/2014/main" id="{0542E933-7F28-CC6F-E2E4-A8D43429D264}"/>
                </a:ext>
              </a:extLst>
            </p:cNvPr>
            <p:cNvPicPr/>
            <p:nvPr/>
          </p:nvPicPr>
          <p:blipFill>
            <a:blip r:embed="rId4" cstate="print"/>
            <a:stretch>
              <a:fillRect/>
            </a:stretch>
          </p:blipFill>
          <p:spPr>
            <a:xfrm>
              <a:off x="5891784" y="6022848"/>
              <a:ext cx="1033297" cy="437349"/>
            </a:xfrm>
            <a:prstGeom prst="rect">
              <a:avLst/>
            </a:prstGeom>
          </p:spPr>
        </p:pic>
        <p:sp>
          <p:nvSpPr>
            <p:cNvPr id="11" name="object 11">
              <a:extLst>
                <a:ext uri="{FF2B5EF4-FFF2-40B4-BE49-F238E27FC236}">
                  <a16:creationId xmlns:a16="http://schemas.microsoft.com/office/drawing/2014/main" id="{3A2FC30F-45D2-909A-75DE-AC6DCF1BD640}"/>
                </a:ext>
              </a:extLst>
            </p:cNvPr>
            <p:cNvSpPr/>
            <p:nvPr/>
          </p:nvSpPr>
          <p:spPr>
            <a:xfrm>
              <a:off x="6006211" y="5780506"/>
              <a:ext cx="1908175" cy="1002665"/>
            </a:xfrm>
            <a:custGeom>
              <a:avLst/>
              <a:gdLst/>
              <a:ahLst/>
              <a:cxnLst/>
              <a:rect l="l" t="t" r="r" b="b"/>
              <a:pathLst>
                <a:path w="1908175" h="1002665">
                  <a:moveTo>
                    <a:pt x="1908048" y="0"/>
                  </a:moveTo>
                  <a:lnTo>
                    <a:pt x="0" y="0"/>
                  </a:lnTo>
                  <a:lnTo>
                    <a:pt x="0" y="1002601"/>
                  </a:lnTo>
                  <a:lnTo>
                    <a:pt x="1908048" y="1002601"/>
                  </a:lnTo>
                  <a:lnTo>
                    <a:pt x="1908048" y="0"/>
                  </a:lnTo>
                  <a:close/>
                </a:path>
              </a:pathLst>
            </a:custGeom>
            <a:solidFill>
              <a:srgbClr val="FFFFFF"/>
            </a:solidFill>
          </p:spPr>
          <p:txBody>
            <a:bodyPr wrap="square" lIns="0" tIns="0" rIns="0" bIns="0" rtlCol="0"/>
            <a:lstStyle/>
            <a:p>
              <a:endParaRPr dirty="0"/>
            </a:p>
          </p:txBody>
        </p:sp>
        <p:pic>
          <p:nvPicPr>
            <p:cNvPr id="12" name="object 12">
              <a:extLst>
                <a:ext uri="{FF2B5EF4-FFF2-40B4-BE49-F238E27FC236}">
                  <a16:creationId xmlns:a16="http://schemas.microsoft.com/office/drawing/2014/main" id="{C742B218-CD6D-C561-2E63-6BEA263D9769}"/>
                </a:ext>
              </a:extLst>
            </p:cNvPr>
            <p:cNvPicPr/>
            <p:nvPr/>
          </p:nvPicPr>
          <p:blipFill>
            <a:blip r:embed="rId5" cstate="print"/>
            <a:stretch>
              <a:fillRect/>
            </a:stretch>
          </p:blipFill>
          <p:spPr>
            <a:xfrm>
              <a:off x="6161317" y="6442489"/>
              <a:ext cx="83729" cy="83261"/>
            </a:xfrm>
            <a:prstGeom prst="rect">
              <a:avLst/>
            </a:prstGeom>
          </p:spPr>
        </p:pic>
      </p:grpSp>
      <p:sp>
        <p:nvSpPr>
          <p:cNvPr id="13" name="object 13">
            <a:extLst>
              <a:ext uri="{FF2B5EF4-FFF2-40B4-BE49-F238E27FC236}">
                <a16:creationId xmlns:a16="http://schemas.microsoft.com/office/drawing/2014/main" id="{45B59624-3646-A5A4-ED6F-67D32650E539}"/>
              </a:ext>
            </a:extLst>
          </p:cNvPr>
          <p:cNvSpPr txBox="1"/>
          <p:nvPr/>
        </p:nvSpPr>
        <p:spPr>
          <a:xfrm>
            <a:off x="6006210" y="5780506"/>
            <a:ext cx="1908175" cy="902811"/>
          </a:xfrm>
          <a:prstGeom prst="rect">
            <a:avLst/>
          </a:prstGeom>
          <a:ln w="9525">
            <a:solidFill>
              <a:srgbClr val="465157"/>
            </a:solidFill>
          </a:ln>
        </p:spPr>
        <p:txBody>
          <a:bodyPr vert="horz" wrap="square" lIns="0" tIns="0" rIns="0" bIns="0" rtlCol="0">
            <a:spAutoFit/>
          </a:bodyPr>
          <a:lstStyle/>
          <a:p>
            <a:pPr>
              <a:lnSpc>
                <a:spcPct val="100000"/>
              </a:lnSpc>
            </a:pPr>
            <a:endParaRPr sz="800" dirty="0">
              <a:latin typeface="Times New Roman"/>
              <a:cs typeface="Times New Roman"/>
            </a:endParaRPr>
          </a:p>
          <a:p>
            <a:pPr>
              <a:lnSpc>
                <a:spcPct val="100000"/>
              </a:lnSpc>
              <a:spcBef>
                <a:spcPts val="405"/>
              </a:spcBef>
            </a:pPr>
            <a:endParaRPr sz="800" dirty="0">
              <a:latin typeface="Times New Roman"/>
              <a:cs typeface="Times New Roman"/>
            </a:endParaRPr>
          </a:p>
          <a:p>
            <a:pPr marL="50800">
              <a:lnSpc>
                <a:spcPct val="100000"/>
              </a:lnSpc>
            </a:pPr>
            <a:r>
              <a:rPr lang="en-GB" sz="800" b="1" dirty="0">
                <a:solidFill>
                  <a:srgbClr val="FF0000"/>
                </a:solidFill>
                <a:latin typeface="Georgia"/>
                <a:cs typeface="Georgia"/>
              </a:rPr>
              <a:t>XXXXX</a:t>
            </a:r>
            <a:endParaRPr sz="800" dirty="0">
              <a:solidFill>
                <a:srgbClr val="FF0000"/>
              </a:solidFill>
              <a:latin typeface="Georgia"/>
              <a:cs typeface="Georgia"/>
            </a:endParaRPr>
          </a:p>
          <a:p>
            <a:pPr marL="47625">
              <a:lnSpc>
                <a:spcPct val="100000"/>
              </a:lnSpc>
              <a:spcBef>
                <a:spcPts val="100"/>
              </a:spcBef>
            </a:pPr>
            <a:r>
              <a:rPr lang="en-GB" sz="700" i="1" spc="-25" dirty="0">
                <a:solidFill>
                  <a:srgbClr val="2C384B"/>
                </a:solidFill>
                <a:latin typeface="Georgia"/>
                <a:cs typeface="Georgia"/>
              </a:rPr>
              <a:t>Director</a:t>
            </a:r>
            <a:endParaRPr sz="700" dirty="0">
              <a:latin typeface="Georgia"/>
              <a:cs typeface="Georgia"/>
            </a:endParaRPr>
          </a:p>
          <a:p>
            <a:pPr>
              <a:lnSpc>
                <a:spcPct val="100000"/>
              </a:lnSpc>
              <a:spcBef>
                <a:spcPts val="110"/>
              </a:spcBef>
            </a:pPr>
            <a:endParaRPr sz="700" dirty="0">
              <a:latin typeface="Georgia"/>
              <a:cs typeface="Georgia"/>
            </a:endParaRPr>
          </a:p>
          <a:p>
            <a:pPr marL="333375">
              <a:lnSpc>
                <a:spcPct val="100000"/>
              </a:lnSpc>
            </a:pPr>
            <a:r>
              <a:rPr sz="700" dirty="0">
                <a:solidFill>
                  <a:srgbClr val="2C384B"/>
                </a:solidFill>
                <a:latin typeface="Georgia"/>
                <a:cs typeface="Georgia"/>
              </a:rPr>
              <a:t>+44</a:t>
            </a:r>
            <a:r>
              <a:rPr sz="700" spc="5" dirty="0">
                <a:solidFill>
                  <a:srgbClr val="2C384B"/>
                </a:solidFill>
                <a:latin typeface="Georgia"/>
                <a:cs typeface="Georgia"/>
              </a:rPr>
              <a:t> </a:t>
            </a:r>
            <a:r>
              <a:rPr sz="700" dirty="0">
                <a:solidFill>
                  <a:srgbClr val="2C384B"/>
                </a:solidFill>
                <a:latin typeface="Georgia"/>
                <a:cs typeface="Georgia"/>
              </a:rPr>
              <a:t>(0)</a:t>
            </a:r>
            <a:r>
              <a:rPr sz="700" spc="-30" dirty="0">
                <a:solidFill>
                  <a:srgbClr val="2C384B"/>
                </a:solidFill>
                <a:latin typeface="Georgia"/>
                <a:cs typeface="Georgia"/>
              </a:rPr>
              <a:t> </a:t>
            </a:r>
            <a:r>
              <a:rPr lang="en-GB" sz="700" spc="-30" dirty="0">
                <a:solidFill>
                  <a:srgbClr val="FF0000"/>
                </a:solidFill>
                <a:latin typeface="Georgia"/>
                <a:cs typeface="Georgia"/>
              </a:rPr>
              <a:t>777777777</a:t>
            </a:r>
            <a:endParaRPr sz="700" dirty="0">
              <a:latin typeface="Georgia"/>
              <a:cs typeface="Georgia"/>
            </a:endParaRPr>
          </a:p>
          <a:p>
            <a:pPr marL="333375">
              <a:lnSpc>
                <a:spcPct val="100000"/>
              </a:lnSpc>
              <a:spcBef>
                <a:spcPts val="215"/>
              </a:spcBef>
            </a:pPr>
            <a:r>
              <a:rPr lang="en-GB" sz="700" u="sng" spc="-10" dirty="0" err="1">
                <a:solidFill>
                  <a:srgbClr val="FF0000"/>
                </a:solidFill>
                <a:uFill>
                  <a:solidFill>
                    <a:srgbClr val="AB9268"/>
                  </a:solidFill>
                </a:uFill>
                <a:latin typeface="Georgia"/>
                <a:cs typeface="Georgia"/>
                <a:hlinkClick r:id="rId6">
                  <a:extLst>
                    <a:ext uri="{A12FA001-AC4F-418D-AE19-62706E023703}">
                      <ahyp:hlinkClr xmlns:ahyp="http://schemas.microsoft.com/office/drawing/2018/hyperlinkcolor" val="tx"/>
                    </a:ext>
                  </a:extLst>
                </a:hlinkClick>
              </a:rPr>
              <a:t>xxx@xxx</a:t>
            </a:r>
            <a:endParaRPr sz="700" dirty="0">
              <a:solidFill>
                <a:srgbClr val="FF0000"/>
              </a:solidFill>
              <a:latin typeface="Georgia"/>
              <a:cs typeface="Georgia"/>
            </a:endParaRPr>
          </a:p>
        </p:txBody>
      </p:sp>
      <p:pic>
        <p:nvPicPr>
          <p:cNvPr id="15" name="object 15">
            <a:extLst>
              <a:ext uri="{FF2B5EF4-FFF2-40B4-BE49-F238E27FC236}">
                <a16:creationId xmlns:a16="http://schemas.microsoft.com/office/drawing/2014/main" id="{C24A2898-E212-998E-B22D-5245953DD365}"/>
              </a:ext>
            </a:extLst>
          </p:cNvPr>
          <p:cNvPicPr/>
          <p:nvPr/>
        </p:nvPicPr>
        <p:blipFill>
          <a:blip r:embed="rId7" cstate="print"/>
          <a:stretch>
            <a:fillRect/>
          </a:stretch>
        </p:blipFill>
        <p:spPr>
          <a:xfrm>
            <a:off x="6153244" y="6588308"/>
            <a:ext cx="106202" cy="74198"/>
          </a:xfrm>
          <a:prstGeom prst="rect">
            <a:avLst/>
          </a:prstGeom>
        </p:spPr>
      </p:pic>
      <p:sp>
        <p:nvSpPr>
          <p:cNvPr id="26" name="object 26">
            <a:extLst>
              <a:ext uri="{FF2B5EF4-FFF2-40B4-BE49-F238E27FC236}">
                <a16:creationId xmlns:a16="http://schemas.microsoft.com/office/drawing/2014/main" id="{95019CE7-F553-827F-BC6D-56D6F7764C13}"/>
              </a:ext>
            </a:extLst>
          </p:cNvPr>
          <p:cNvSpPr txBox="1"/>
          <p:nvPr/>
        </p:nvSpPr>
        <p:spPr>
          <a:xfrm>
            <a:off x="353669" y="1588770"/>
            <a:ext cx="2028825" cy="450215"/>
          </a:xfrm>
          <a:prstGeom prst="rect">
            <a:avLst/>
          </a:prstGeom>
        </p:spPr>
        <p:txBody>
          <a:bodyPr vert="horz" wrap="square" lIns="0" tIns="13335" rIns="0" bIns="0" rtlCol="0">
            <a:spAutoFit/>
          </a:bodyPr>
          <a:lstStyle/>
          <a:p>
            <a:pPr marL="14604">
              <a:lnSpc>
                <a:spcPct val="100000"/>
              </a:lnSpc>
              <a:spcBef>
                <a:spcPts val="105"/>
              </a:spcBef>
            </a:pPr>
            <a:r>
              <a:rPr sz="1100" dirty="0">
                <a:solidFill>
                  <a:srgbClr val="343A40"/>
                </a:solidFill>
                <a:latin typeface="Trebuchet MS"/>
                <a:cs typeface="Trebuchet MS"/>
              </a:rPr>
              <a:t>Process</a:t>
            </a:r>
            <a:r>
              <a:rPr sz="1100" spc="-65" dirty="0">
                <a:solidFill>
                  <a:srgbClr val="343A40"/>
                </a:solidFill>
                <a:latin typeface="Trebuchet MS"/>
                <a:cs typeface="Trebuchet MS"/>
              </a:rPr>
              <a:t> </a:t>
            </a:r>
            <a:r>
              <a:rPr sz="1100" spc="-10" dirty="0">
                <a:solidFill>
                  <a:srgbClr val="343A40"/>
                </a:solidFill>
                <a:latin typeface="Trebuchet MS"/>
                <a:cs typeface="Trebuchet MS"/>
              </a:rPr>
              <a:t>Overview</a:t>
            </a:r>
            <a:endParaRPr sz="1100" dirty="0">
              <a:latin typeface="Trebuchet MS"/>
              <a:cs typeface="Trebuchet MS"/>
            </a:endParaRPr>
          </a:p>
          <a:p>
            <a:pPr marL="149860" indent="-137160">
              <a:lnSpc>
                <a:spcPct val="100000"/>
              </a:lnSpc>
              <a:spcBef>
                <a:spcPts val="815"/>
              </a:spcBef>
              <a:buClr>
                <a:srgbClr val="AB9268"/>
              </a:buClr>
              <a:buFont typeface="Wingdings"/>
              <a:buChar char=""/>
              <a:tabLst>
                <a:tab pos="149860" algn="l"/>
              </a:tabLst>
            </a:pPr>
            <a:r>
              <a:rPr sz="1000" dirty="0">
                <a:solidFill>
                  <a:schemeClr val="tx1">
                    <a:lumMod val="75000"/>
                    <a:lumOff val="25000"/>
                  </a:schemeClr>
                </a:solidFill>
                <a:latin typeface="Calibri"/>
                <a:cs typeface="Calibri"/>
              </a:rPr>
              <a:t>Phase</a:t>
            </a:r>
            <a:r>
              <a:rPr sz="1000" spc="-20" dirty="0">
                <a:solidFill>
                  <a:schemeClr val="tx1">
                    <a:lumMod val="75000"/>
                    <a:lumOff val="25000"/>
                  </a:schemeClr>
                </a:solidFill>
                <a:latin typeface="Calibri"/>
                <a:cs typeface="Calibri"/>
              </a:rPr>
              <a:t> </a:t>
            </a:r>
            <a:r>
              <a:rPr sz="1000" spc="-40" dirty="0">
                <a:solidFill>
                  <a:schemeClr val="tx1">
                    <a:lumMod val="75000"/>
                    <a:lumOff val="25000"/>
                  </a:schemeClr>
                </a:solidFill>
                <a:latin typeface="Calibri"/>
                <a:cs typeface="Calibri"/>
              </a:rPr>
              <a:t>1</a:t>
            </a:r>
            <a:r>
              <a:rPr sz="1000" spc="15" dirty="0">
                <a:solidFill>
                  <a:schemeClr val="tx1">
                    <a:lumMod val="75000"/>
                    <a:lumOff val="25000"/>
                  </a:schemeClr>
                </a:solidFill>
                <a:latin typeface="Calibri"/>
                <a:cs typeface="Calibri"/>
              </a:rPr>
              <a:t> </a:t>
            </a:r>
            <a:r>
              <a:rPr sz="1000" spc="-30" dirty="0">
                <a:solidFill>
                  <a:schemeClr val="tx1">
                    <a:lumMod val="75000"/>
                    <a:lumOff val="25000"/>
                  </a:schemeClr>
                </a:solidFill>
                <a:latin typeface="Calibri"/>
                <a:cs typeface="Calibri"/>
              </a:rPr>
              <a:t>–</a:t>
            </a:r>
            <a:r>
              <a:rPr sz="1000" spc="10" dirty="0">
                <a:solidFill>
                  <a:schemeClr val="tx1">
                    <a:lumMod val="75000"/>
                    <a:lumOff val="25000"/>
                  </a:schemeClr>
                </a:solidFill>
                <a:latin typeface="Calibri"/>
                <a:cs typeface="Calibri"/>
              </a:rPr>
              <a:t> </a:t>
            </a:r>
            <a:r>
              <a:rPr sz="1000" dirty="0">
                <a:solidFill>
                  <a:schemeClr val="tx1">
                    <a:lumMod val="75000"/>
                    <a:lumOff val="25000"/>
                  </a:schemeClr>
                </a:solidFill>
                <a:latin typeface="Calibri"/>
                <a:cs typeface="Calibri"/>
              </a:rPr>
              <a:t>Non-Binding</a:t>
            </a:r>
            <a:r>
              <a:rPr sz="1000" spc="-25" dirty="0">
                <a:solidFill>
                  <a:schemeClr val="tx1">
                    <a:lumMod val="75000"/>
                    <a:lumOff val="25000"/>
                  </a:schemeClr>
                </a:solidFill>
                <a:latin typeface="Calibri"/>
                <a:cs typeface="Calibri"/>
              </a:rPr>
              <a:t> </a:t>
            </a:r>
            <a:r>
              <a:rPr sz="1000" spc="-30" dirty="0">
                <a:solidFill>
                  <a:schemeClr val="tx1">
                    <a:lumMod val="75000"/>
                    <a:lumOff val="25000"/>
                  </a:schemeClr>
                </a:solidFill>
                <a:latin typeface="Calibri"/>
                <a:cs typeface="Calibri"/>
              </a:rPr>
              <a:t>Offer</a:t>
            </a:r>
            <a:r>
              <a:rPr sz="1000" spc="-40" dirty="0">
                <a:solidFill>
                  <a:schemeClr val="tx1">
                    <a:lumMod val="75000"/>
                    <a:lumOff val="25000"/>
                  </a:schemeClr>
                </a:solidFill>
                <a:latin typeface="Calibri"/>
                <a:cs typeface="Calibri"/>
              </a:rPr>
              <a:t> </a:t>
            </a:r>
            <a:r>
              <a:rPr sz="1000" spc="-10" dirty="0">
                <a:solidFill>
                  <a:schemeClr val="tx1">
                    <a:lumMod val="75000"/>
                    <a:lumOff val="25000"/>
                  </a:schemeClr>
                </a:solidFill>
                <a:latin typeface="Calibri"/>
                <a:cs typeface="Calibri"/>
              </a:rPr>
              <a:t>(“NBO”)</a:t>
            </a:r>
            <a:endParaRPr sz="1000" dirty="0">
              <a:solidFill>
                <a:schemeClr val="tx1">
                  <a:lumMod val="75000"/>
                  <a:lumOff val="25000"/>
                </a:schemeClr>
              </a:solidFill>
              <a:latin typeface="Calibri"/>
              <a:cs typeface="Calibri"/>
            </a:endParaRPr>
          </a:p>
        </p:txBody>
      </p:sp>
      <p:sp>
        <p:nvSpPr>
          <p:cNvPr id="27" name="object 27">
            <a:extLst>
              <a:ext uri="{FF2B5EF4-FFF2-40B4-BE49-F238E27FC236}">
                <a16:creationId xmlns:a16="http://schemas.microsoft.com/office/drawing/2014/main" id="{4938005A-DA35-C502-0D91-CC73B5E9C480}"/>
              </a:ext>
            </a:extLst>
          </p:cNvPr>
          <p:cNvSpPr txBox="1"/>
          <p:nvPr/>
        </p:nvSpPr>
        <p:spPr>
          <a:xfrm>
            <a:off x="512470" y="2166010"/>
            <a:ext cx="4310380" cy="342914"/>
          </a:xfrm>
          <a:prstGeom prst="rect">
            <a:avLst/>
          </a:prstGeom>
        </p:spPr>
        <p:txBody>
          <a:bodyPr vert="horz" wrap="square" lIns="0" tIns="12700" rIns="0" bIns="0" rtlCol="0">
            <a:spAutoFit/>
          </a:bodyPr>
          <a:lstStyle/>
          <a:p>
            <a:pPr marL="155575" marR="5080" indent="-143510">
              <a:lnSpc>
                <a:spcPct val="110000"/>
              </a:lnSpc>
              <a:spcBef>
                <a:spcPts val="100"/>
              </a:spcBef>
            </a:pPr>
            <a:r>
              <a:rPr sz="1000" dirty="0">
                <a:solidFill>
                  <a:srgbClr val="AB9268"/>
                </a:solidFill>
                <a:latin typeface="Arial"/>
                <a:cs typeface="Arial"/>
              </a:rPr>
              <a:t>‒</a:t>
            </a:r>
            <a:r>
              <a:rPr sz="1000" spc="300" dirty="0">
                <a:solidFill>
                  <a:srgbClr val="AB9268"/>
                </a:solidFill>
                <a:latin typeface="Arial"/>
                <a:cs typeface="Arial"/>
              </a:rPr>
              <a:t> </a:t>
            </a:r>
            <a:r>
              <a:rPr sz="1000" spc="-20" dirty="0">
                <a:solidFill>
                  <a:schemeClr val="tx1">
                    <a:lumMod val="75000"/>
                    <a:lumOff val="25000"/>
                  </a:schemeClr>
                </a:solidFill>
                <a:latin typeface="Calibri"/>
                <a:cs typeface="Calibri"/>
              </a:rPr>
              <a:t>Interested</a:t>
            </a:r>
            <a:r>
              <a:rPr sz="1000" dirty="0">
                <a:solidFill>
                  <a:schemeClr val="tx1">
                    <a:lumMod val="75000"/>
                    <a:lumOff val="25000"/>
                  </a:schemeClr>
                </a:solidFill>
                <a:latin typeface="Calibri"/>
                <a:cs typeface="Calibri"/>
              </a:rPr>
              <a:t> </a:t>
            </a:r>
            <a:r>
              <a:rPr sz="1000" spc="-10" dirty="0">
                <a:solidFill>
                  <a:schemeClr val="tx1">
                    <a:lumMod val="75000"/>
                    <a:lumOff val="25000"/>
                  </a:schemeClr>
                </a:solidFill>
                <a:latin typeface="Calibri"/>
                <a:cs typeface="Calibri"/>
              </a:rPr>
              <a:t>parties</a:t>
            </a:r>
            <a:r>
              <a:rPr sz="1000" spc="-25" dirty="0">
                <a:solidFill>
                  <a:schemeClr val="tx1">
                    <a:lumMod val="75000"/>
                    <a:lumOff val="25000"/>
                  </a:schemeClr>
                </a:solidFill>
                <a:latin typeface="Calibri"/>
                <a:cs typeface="Calibri"/>
              </a:rPr>
              <a:t> </a:t>
            </a:r>
            <a:r>
              <a:rPr sz="1000" dirty="0">
                <a:solidFill>
                  <a:schemeClr val="tx1">
                    <a:lumMod val="75000"/>
                    <a:lumOff val="25000"/>
                  </a:schemeClr>
                </a:solidFill>
                <a:latin typeface="Calibri"/>
                <a:cs typeface="Calibri"/>
              </a:rPr>
              <a:t>will</a:t>
            </a:r>
            <a:r>
              <a:rPr sz="1000" spc="-15" dirty="0">
                <a:solidFill>
                  <a:schemeClr val="tx1">
                    <a:lumMod val="75000"/>
                    <a:lumOff val="25000"/>
                  </a:schemeClr>
                </a:solidFill>
                <a:latin typeface="Calibri"/>
                <a:cs typeface="Calibri"/>
              </a:rPr>
              <a:t> </a:t>
            </a:r>
            <a:r>
              <a:rPr sz="1000" dirty="0">
                <a:solidFill>
                  <a:schemeClr val="tx1">
                    <a:lumMod val="75000"/>
                    <a:lumOff val="25000"/>
                  </a:schemeClr>
                </a:solidFill>
                <a:latin typeface="Calibri"/>
                <a:cs typeface="Calibri"/>
              </a:rPr>
              <a:t>be</a:t>
            </a:r>
            <a:r>
              <a:rPr sz="1000" spc="-20" dirty="0">
                <a:solidFill>
                  <a:schemeClr val="tx1">
                    <a:lumMod val="75000"/>
                    <a:lumOff val="25000"/>
                  </a:schemeClr>
                </a:solidFill>
                <a:latin typeface="Calibri"/>
                <a:cs typeface="Calibri"/>
              </a:rPr>
              <a:t> </a:t>
            </a:r>
            <a:r>
              <a:rPr sz="1000" dirty="0">
                <a:solidFill>
                  <a:schemeClr val="tx1">
                    <a:lumMod val="75000"/>
                    <a:lumOff val="25000"/>
                  </a:schemeClr>
                </a:solidFill>
                <a:latin typeface="Calibri"/>
                <a:cs typeface="Calibri"/>
              </a:rPr>
              <a:t>provided</a:t>
            </a:r>
            <a:r>
              <a:rPr sz="1000" spc="25" dirty="0">
                <a:solidFill>
                  <a:schemeClr val="tx1">
                    <a:lumMod val="75000"/>
                    <a:lumOff val="25000"/>
                  </a:schemeClr>
                </a:solidFill>
                <a:latin typeface="Calibri"/>
                <a:cs typeface="Calibri"/>
              </a:rPr>
              <a:t> </a:t>
            </a:r>
            <a:r>
              <a:rPr sz="1000" dirty="0">
                <a:solidFill>
                  <a:schemeClr val="tx1">
                    <a:lumMod val="75000"/>
                    <a:lumOff val="25000"/>
                  </a:schemeClr>
                </a:solidFill>
                <a:latin typeface="Calibri"/>
                <a:cs typeface="Calibri"/>
              </a:rPr>
              <a:t>an</a:t>
            </a:r>
            <a:r>
              <a:rPr sz="1000" spc="-20" dirty="0">
                <a:solidFill>
                  <a:schemeClr val="tx1">
                    <a:lumMod val="75000"/>
                    <a:lumOff val="25000"/>
                  </a:schemeClr>
                </a:solidFill>
                <a:latin typeface="Calibri"/>
                <a:cs typeface="Calibri"/>
              </a:rPr>
              <a:t> </a:t>
            </a:r>
            <a:r>
              <a:rPr sz="1000" spc="-10" dirty="0">
                <a:solidFill>
                  <a:schemeClr val="tx1">
                    <a:lumMod val="75000"/>
                    <a:lumOff val="25000"/>
                  </a:schemeClr>
                </a:solidFill>
                <a:latin typeface="Calibri"/>
                <a:cs typeface="Calibri"/>
              </a:rPr>
              <a:t>opportunity</a:t>
            </a:r>
            <a:r>
              <a:rPr sz="1000" spc="15" dirty="0">
                <a:solidFill>
                  <a:schemeClr val="tx1">
                    <a:lumMod val="75000"/>
                    <a:lumOff val="25000"/>
                  </a:schemeClr>
                </a:solidFill>
                <a:latin typeface="Calibri"/>
                <a:cs typeface="Calibri"/>
              </a:rPr>
              <a:t> </a:t>
            </a:r>
            <a:r>
              <a:rPr sz="1000" dirty="0">
                <a:solidFill>
                  <a:schemeClr val="tx1">
                    <a:lumMod val="75000"/>
                    <a:lumOff val="25000"/>
                  </a:schemeClr>
                </a:solidFill>
                <a:latin typeface="Calibri"/>
                <a:cs typeface="Calibri"/>
              </a:rPr>
              <a:t>to</a:t>
            </a:r>
            <a:r>
              <a:rPr sz="1000" spc="-10" dirty="0">
                <a:solidFill>
                  <a:schemeClr val="tx1">
                    <a:lumMod val="75000"/>
                    <a:lumOff val="25000"/>
                  </a:schemeClr>
                </a:solidFill>
                <a:latin typeface="Calibri"/>
                <a:cs typeface="Calibri"/>
              </a:rPr>
              <a:t> participate </a:t>
            </a:r>
            <a:r>
              <a:rPr sz="1000" dirty="0">
                <a:solidFill>
                  <a:schemeClr val="tx1">
                    <a:lumMod val="75000"/>
                    <a:lumOff val="25000"/>
                  </a:schemeClr>
                </a:solidFill>
                <a:latin typeface="Calibri"/>
                <a:cs typeface="Calibri"/>
              </a:rPr>
              <a:t>in</a:t>
            </a:r>
            <a:r>
              <a:rPr sz="1000" spc="-25" dirty="0">
                <a:solidFill>
                  <a:schemeClr val="tx1">
                    <a:lumMod val="75000"/>
                    <a:lumOff val="25000"/>
                  </a:schemeClr>
                </a:solidFill>
                <a:latin typeface="Calibri"/>
                <a:cs typeface="Calibri"/>
              </a:rPr>
              <a:t> </a:t>
            </a:r>
            <a:r>
              <a:rPr sz="1000" dirty="0">
                <a:solidFill>
                  <a:schemeClr val="tx1">
                    <a:lumMod val="75000"/>
                    <a:lumOff val="25000"/>
                  </a:schemeClr>
                </a:solidFill>
                <a:latin typeface="Calibri"/>
                <a:cs typeface="Calibri"/>
              </a:rPr>
              <a:t>a</a:t>
            </a:r>
            <a:r>
              <a:rPr sz="1000" spc="-15" dirty="0">
                <a:solidFill>
                  <a:schemeClr val="tx1">
                    <a:lumMod val="75000"/>
                    <a:lumOff val="25000"/>
                  </a:schemeClr>
                </a:solidFill>
                <a:latin typeface="Calibri"/>
                <a:cs typeface="Calibri"/>
              </a:rPr>
              <a:t> </a:t>
            </a:r>
            <a:r>
              <a:rPr sz="1000" dirty="0">
                <a:solidFill>
                  <a:schemeClr val="tx1">
                    <a:lumMod val="75000"/>
                    <a:lumOff val="25000"/>
                  </a:schemeClr>
                </a:solidFill>
                <a:latin typeface="Calibri"/>
                <a:cs typeface="Calibri"/>
              </a:rPr>
              <a:t>detailed </a:t>
            </a:r>
            <a:r>
              <a:rPr sz="1000" spc="-25" dirty="0">
                <a:solidFill>
                  <a:schemeClr val="tx1">
                    <a:lumMod val="75000"/>
                    <a:lumOff val="25000"/>
                  </a:schemeClr>
                </a:solidFill>
                <a:latin typeface="Calibri"/>
                <a:cs typeface="Calibri"/>
              </a:rPr>
              <a:t>and</a:t>
            </a:r>
            <a:r>
              <a:rPr sz="1000" spc="-10" dirty="0">
                <a:solidFill>
                  <a:schemeClr val="tx1">
                    <a:lumMod val="75000"/>
                    <a:lumOff val="25000"/>
                  </a:schemeClr>
                </a:solidFill>
                <a:latin typeface="Calibri"/>
                <a:cs typeface="Calibri"/>
              </a:rPr>
              <a:t> structured</a:t>
            </a:r>
            <a:r>
              <a:rPr sz="1000" spc="-20" dirty="0">
                <a:solidFill>
                  <a:schemeClr val="tx1">
                    <a:lumMod val="75000"/>
                    <a:lumOff val="25000"/>
                  </a:schemeClr>
                </a:solidFill>
                <a:latin typeface="Calibri"/>
                <a:cs typeface="Calibri"/>
              </a:rPr>
              <a:t> </a:t>
            </a:r>
            <a:r>
              <a:rPr sz="1000" spc="-65" dirty="0">
                <a:solidFill>
                  <a:schemeClr val="tx1">
                    <a:lumMod val="75000"/>
                    <a:lumOff val="25000"/>
                  </a:schemeClr>
                </a:solidFill>
                <a:latin typeface="Calibri"/>
                <a:cs typeface="Calibri"/>
              </a:rPr>
              <a:t>Q&amp;A</a:t>
            </a:r>
            <a:r>
              <a:rPr sz="1000" spc="-30" dirty="0">
                <a:solidFill>
                  <a:schemeClr val="tx1">
                    <a:lumMod val="75000"/>
                    <a:lumOff val="25000"/>
                  </a:schemeClr>
                </a:solidFill>
                <a:latin typeface="Calibri"/>
                <a:cs typeface="Calibri"/>
              </a:rPr>
              <a:t> </a:t>
            </a:r>
            <a:r>
              <a:rPr sz="1000" spc="-10" dirty="0">
                <a:solidFill>
                  <a:schemeClr val="tx1">
                    <a:lumMod val="75000"/>
                    <a:lumOff val="25000"/>
                  </a:schemeClr>
                </a:solidFill>
                <a:latin typeface="Calibri"/>
                <a:cs typeface="Calibri"/>
              </a:rPr>
              <a:t>process;</a:t>
            </a:r>
            <a:endParaRPr sz="1000" dirty="0">
              <a:solidFill>
                <a:schemeClr val="tx1">
                  <a:lumMod val="75000"/>
                  <a:lumOff val="25000"/>
                </a:schemeClr>
              </a:solidFill>
              <a:latin typeface="Calibri"/>
              <a:cs typeface="Calibri"/>
            </a:endParaRPr>
          </a:p>
        </p:txBody>
      </p:sp>
      <p:sp>
        <p:nvSpPr>
          <p:cNvPr id="28" name="object 28">
            <a:extLst>
              <a:ext uri="{FF2B5EF4-FFF2-40B4-BE49-F238E27FC236}">
                <a16:creationId xmlns:a16="http://schemas.microsoft.com/office/drawing/2014/main" id="{2EE4515B-4865-281B-E6FB-7358D79DCFB1}"/>
              </a:ext>
            </a:extLst>
          </p:cNvPr>
          <p:cNvSpPr txBox="1"/>
          <p:nvPr/>
        </p:nvSpPr>
        <p:spPr>
          <a:xfrm>
            <a:off x="512470" y="2653690"/>
            <a:ext cx="4512945" cy="342914"/>
          </a:xfrm>
          <a:prstGeom prst="rect">
            <a:avLst/>
          </a:prstGeom>
        </p:spPr>
        <p:txBody>
          <a:bodyPr vert="horz" wrap="square" lIns="0" tIns="12700" rIns="0" bIns="0" rtlCol="0">
            <a:spAutoFit/>
          </a:bodyPr>
          <a:lstStyle/>
          <a:p>
            <a:pPr marL="155575" marR="5080" indent="-143510">
              <a:lnSpc>
                <a:spcPct val="110000"/>
              </a:lnSpc>
              <a:spcBef>
                <a:spcPts val="100"/>
              </a:spcBef>
            </a:pPr>
            <a:r>
              <a:rPr sz="1000" dirty="0">
                <a:solidFill>
                  <a:srgbClr val="AB9268"/>
                </a:solidFill>
                <a:latin typeface="Arial"/>
                <a:cs typeface="Arial"/>
              </a:rPr>
              <a:t>‒</a:t>
            </a:r>
            <a:r>
              <a:rPr sz="1000" spc="290" dirty="0">
                <a:solidFill>
                  <a:srgbClr val="AB9268"/>
                </a:solidFill>
                <a:latin typeface="Arial"/>
                <a:cs typeface="Arial"/>
              </a:rPr>
              <a:t> </a:t>
            </a:r>
            <a:r>
              <a:rPr sz="1000" spc="-20" dirty="0">
                <a:solidFill>
                  <a:srgbClr val="465157"/>
                </a:solidFill>
                <a:latin typeface="Calibri"/>
                <a:cs typeface="Calibri"/>
              </a:rPr>
              <a:t>Interested</a:t>
            </a:r>
            <a:r>
              <a:rPr sz="1000" spc="-5" dirty="0">
                <a:solidFill>
                  <a:srgbClr val="465157"/>
                </a:solidFill>
                <a:latin typeface="Calibri"/>
                <a:cs typeface="Calibri"/>
              </a:rPr>
              <a:t> </a:t>
            </a:r>
            <a:r>
              <a:rPr sz="1000" spc="-10" dirty="0">
                <a:solidFill>
                  <a:srgbClr val="465157"/>
                </a:solidFill>
                <a:latin typeface="Calibri"/>
                <a:cs typeface="Calibri"/>
              </a:rPr>
              <a:t>parties</a:t>
            </a:r>
            <a:r>
              <a:rPr sz="1000" spc="-25" dirty="0">
                <a:solidFill>
                  <a:srgbClr val="465157"/>
                </a:solidFill>
                <a:latin typeface="Calibri"/>
                <a:cs typeface="Calibri"/>
              </a:rPr>
              <a:t> </a:t>
            </a:r>
            <a:r>
              <a:rPr sz="1000" dirty="0">
                <a:solidFill>
                  <a:srgbClr val="465157"/>
                </a:solidFill>
                <a:latin typeface="Calibri"/>
                <a:cs typeface="Calibri"/>
              </a:rPr>
              <a:t>will</a:t>
            </a:r>
            <a:r>
              <a:rPr sz="1000" spc="-15" dirty="0">
                <a:solidFill>
                  <a:srgbClr val="465157"/>
                </a:solidFill>
                <a:latin typeface="Calibri"/>
                <a:cs typeface="Calibri"/>
              </a:rPr>
              <a:t> </a:t>
            </a:r>
            <a:r>
              <a:rPr sz="1000" dirty="0">
                <a:solidFill>
                  <a:srgbClr val="465157"/>
                </a:solidFill>
                <a:latin typeface="Calibri"/>
                <a:cs typeface="Calibri"/>
              </a:rPr>
              <a:t>be</a:t>
            </a:r>
            <a:r>
              <a:rPr sz="1000" spc="-25" dirty="0">
                <a:solidFill>
                  <a:srgbClr val="465157"/>
                </a:solidFill>
                <a:latin typeface="Calibri"/>
                <a:cs typeface="Calibri"/>
              </a:rPr>
              <a:t> </a:t>
            </a:r>
            <a:r>
              <a:rPr sz="1000" dirty="0">
                <a:solidFill>
                  <a:srgbClr val="465157"/>
                </a:solidFill>
                <a:latin typeface="Calibri"/>
                <a:cs typeface="Calibri"/>
              </a:rPr>
              <a:t>provided</a:t>
            </a:r>
            <a:r>
              <a:rPr sz="1000" spc="20" dirty="0">
                <a:solidFill>
                  <a:srgbClr val="465157"/>
                </a:solidFill>
                <a:latin typeface="Calibri"/>
                <a:cs typeface="Calibri"/>
              </a:rPr>
              <a:t> </a:t>
            </a:r>
            <a:r>
              <a:rPr sz="1000" spc="-10" dirty="0">
                <a:solidFill>
                  <a:srgbClr val="465157"/>
                </a:solidFill>
                <a:latin typeface="Calibri"/>
                <a:cs typeface="Calibri"/>
              </a:rPr>
              <a:t>the</a:t>
            </a:r>
            <a:r>
              <a:rPr sz="1000" spc="-25" dirty="0">
                <a:solidFill>
                  <a:srgbClr val="465157"/>
                </a:solidFill>
                <a:latin typeface="Calibri"/>
                <a:cs typeface="Calibri"/>
              </a:rPr>
              <a:t> </a:t>
            </a:r>
            <a:r>
              <a:rPr sz="1000" dirty="0">
                <a:solidFill>
                  <a:srgbClr val="465157"/>
                </a:solidFill>
                <a:latin typeface="Calibri"/>
                <a:cs typeface="Calibri"/>
              </a:rPr>
              <a:t>possibility</a:t>
            </a:r>
            <a:r>
              <a:rPr sz="1000" spc="-30" dirty="0">
                <a:solidFill>
                  <a:srgbClr val="465157"/>
                </a:solidFill>
                <a:latin typeface="Calibri"/>
                <a:cs typeface="Calibri"/>
              </a:rPr>
              <a:t> </a:t>
            </a:r>
            <a:r>
              <a:rPr sz="1000" dirty="0">
                <a:solidFill>
                  <a:srgbClr val="465157"/>
                </a:solidFill>
                <a:latin typeface="Calibri"/>
                <a:cs typeface="Calibri"/>
              </a:rPr>
              <a:t>to</a:t>
            </a:r>
            <a:r>
              <a:rPr sz="1000" spc="-30" dirty="0">
                <a:solidFill>
                  <a:srgbClr val="465157"/>
                </a:solidFill>
                <a:latin typeface="Calibri"/>
                <a:cs typeface="Calibri"/>
              </a:rPr>
              <a:t> </a:t>
            </a:r>
            <a:r>
              <a:rPr sz="1000" dirty="0">
                <a:solidFill>
                  <a:srgbClr val="465157"/>
                </a:solidFill>
                <a:latin typeface="Calibri"/>
                <a:cs typeface="Calibri"/>
              </a:rPr>
              <a:t>schedule</a:t>
            </a:r>
            <a:r>
              <a:rPr sz="1000" spc="-15" dirty="0">
                <a:solidFill>
                  <a:srgbClr val="465157"/>
                </a:solidFill>
                <a:latin typeface="Calibri"/>
                <a:cs typeface="Calibri"/>
              </a:rPr>
              <a:t> </a:t>
            </a:r>
            <a:r>
              <a:rPr sz="1000" dirty="0">
                <a:solidFill>
                  <a:srgbClr val="465157"/>
                </a:solidFill>
                <a:latin typeface="Calibri"/>
                <a:cs typeface="Calibri"/>
              </a:rPr>
              <a:t>a</a:t>
            </a:r>
            <a:r>
              <a:rPr sz="1000" spc="-20" dirty="0">
                <a:solidFill>
                  <a:srgbClr val="465157"/>
                </a:solidFill>
                <a:latin typeface="Calibri"/>
                <a:cs typeface="Calibri"/>
              </a:rPr>
              <a:t> </a:t>
            </a:r>
            <a:r>
              <a:rPr sz="1000" spc="-10" dirty="0">
                <a:solidFill>
                  <a:srgbClr val="465157"/>
                </a:solidFill>
                <a:latin typeface="Calibri"/>
                <a:cs typeface="Calibri"/>
              </a:rPr>
              <a:t>management presentation</a:t>
            </a:r>
            <a:r>
              <a:rPr sz="1000" spc="10" dirty="0">
                <a:solidFill>
                  <a:srgbClr val="465157"/>
                </a:solidFill>
                <a:latin typeface="Calibri"/>
                <a:cs typeface="Calibri"/>
              </a:rPr>
              <a:t> </a:t>
            </a:r>
            <a:r>
              <a:rPr sz="1000" spc="-10" dirty="0">
                <a:solidFill>
                  <a:srgbClr val="465157"/>
                </a:solidFill>
                <a:latin typeface="Calibri"/>
                <a:cs typeface="Calibri"/>
              </a:rPr>
              <a:t>with</a:t>
            </a:r>
            <a:r>
              <a:rPr sz="1000" spc="-25" dirty="0">
                <a:solidFill>
                  <a:srgbClr val="465157"/>
                </a:solidFill>
                <a:latin typeface="Calibri"/>
                <a:cs typeface="Calibri"/>
              </a:rPr>
              <a:t> </a:t>
            </a:r>
            <a:r>
              <a:rPr lang="en-GB" sz="1000" dirty="0">
                <a:solidFill>
                  <a:srgbClr val="465157"/>
                </a:solidFill>
                <a:latin typeface="Calibri"/>
                <a:cs typeface="Calibri"/>
              </a:rPr>
              <a:t>EHD </a:t>
            </a:r>
            <a:r>
              <a:rPr sz="1000" dirty="0">
                <a:solidFill>
                  <a:srgbClr val="465157"/>
                </a:solidFill>
                <a:latin typeface="Calibri"/>
                <a:cs typeface="Calibri"/>
              </a:rPr>
              <a:t>during</a:t>
            </a:r>
            <a:r>
              <a:rPr sz="1000" spc="-10" dirty="0">
                <a:solidFill>
                  <a:srgbClr val="465157"/>
                </a:solidFill>
                <a:latin typeface="Calibri"/>
                <a:cs typeface="Calibri"/>
              </a:rPr>
              <a:t> w/c</a:t>
            </a:r>
            <a:r>
              <a:rPr sz="1000" spc="-35" dirty="0">
                <a:solidFill>
                  <a:srgbClr val="465157"/>
                </a:solidFill>
                <a:latin typeface="Calibri"/>
                <a:cs typeface="Calibri"/>
              </a:rPr>
              <a:t> </a:t>
            </a:r>
            <a:r>
              <a:rPr lang="en-GB" sz="1000" spc="-25" dirty="0">
                <a:solidFill>
                  <a:srgbClr val="FF0000"/>
                </a:solidFill>
                <a:latin typeface="Calibri"/>
                <a:cs typeface="Calibri"/>
              </a:rPr>
              <a:t>xxx </a:t>
            </a:r>
            <a:r>
              <a:rPr sz="1000" spc="-125" dirty="0">
                <a:solidFill>
                  <a:srgbClr val="465157"/>
                </a:solidFill>
                <a:latin typeface="Calibri"/>
                <a:cs typeface="Calibri"/>
              </a:rPr>
              <a:t>&amp;</a:t>
            </a:r>
            <a:r>
              <a:rPr sz="1000" spc="-15" dirty="0">
                <a:solidFill>
                  <a:srgbClr val="465157"/>
                </a:solidFill>
                <a:latin typeface="Calibri"/>
                <a:cs typeface="Calibri"/>
              </a:rPr>
              <a:t> </a:t>
            </a:r>
            <a:r>
              <a:rPr sz="1000" spc="-10" dirty="0">
                <a:solidFill>
                  <a:srgbClr val="465157"/>
                </a:solidFill>
                <a:latin typeface="Calibri"/>
                <a:cs typeface="Calibri"/>
              </a:rPr>
              <a:t>w/c</a:t>
            </a:r>
            <a:r>
              <a:rPr sz="1000" spc="-35" dirty="0">
                <a:solidFill>
                  <a:srgbClr val="465157"/>
                </a:solidFill>
                <a:latin typeface="Calibri"/>
                <a:cs typeface="Calibri"/>
              </a:rPr>
              <a:t> </a:t>
            </a:r>
            <a:r>
              <a:rPr lang="en-GB" sz="1000" spc="-25" dirty="0">
                <a:solidFill>
                  <a:srgbClr val="FF0000"/>
                </a:solidFill>
                <a:latin typeface="Calibri"/>
                <a:cs typeface="Calibri"/>
              </a:rPr>
              <a:t>xxx</a:t>
            </a:r>
            <a:r>
              <a:rPr sz="1000" spc="-10" dirty="0">
                <a:solidFill>
                  <a:srgbClr val="465157"/>
                </a:solidFill>
                <a:latin typeface="Calibri"/>
                <a:cs typeface="Calibri"/>
              </a:rPr>
              <a:t>;</a:t>
            </a:r>
            <a:r>
              <a:rPr sz="1000" spc="-45" dirty="0">
                <a:solidFill>
                  <a:srgbClr val="465157"/>
                </a:solidFill>
                <a:latin typeface="Calibri"/>
                <a:cs typeface="Calibri"/>
              </a:rPr>
              <a:t> </a:t>
            </a:r>
            <a:r>
              <a:rPr sz="1000" spc="-25" dirty="0">
                <a:solidFill>
                  <a:srgbClr val="465157"/>
                </a:solidFill>
                <a:latin typeface="Calibri"/>
                <a:cs typeface="Calibri"/>
              </a:rPr>
              <a:t>and</a:t>
            </a:r>
            <a:endParaRPr sz="1000" dirty="0">
              <a:latin typeface="Calibri"/>
              <a:cs typeface="Calibri"/>
            </a:endParaRPr>
          </a:p>
        </p:txBody>
      </p:sp>
      <p:sp>
        <p:nvSpPr>
          <p:cNvPr id="29" name="object 29">
            <a:extLst>
              <a:ext uri="{FF2B5EF4-FFF2-40B4-BE49-F238E27FC236}">
                <a16:creationId xmlns:a16="http://schemas.microsoft.com/office/drawing/2014/main" id="{6DB3676F-1DFE-980E-2FD6-D37FCA490141}"/>
              </a:ext>
            </a:extLst>
          </p:cNvPr>
          <p:cNvSpPr txBox="1"/>
          <p:nvPr/>
        </p:nvSpPr>
        <p:spPr>
          <a:xfrm>
            <a:off x="328269" y="3141370"/>
            <a:ext cx="4918710" cy="1336675"/>
          </a:xfrm>
          <a:prstGeom prst="rect">
            <a:avLst/>
          </a:prstGeom>
        </p:spPr>
        <p:txBody>
          <a:bodyPr vert="horz" wrap="square" lIns="0" tIns="12700" rIns="0" bIns="0" rtlCol="0">
            <a:spAutoFit/>
          </a:bodyPr>
          <a:lstStyle/>
          <a:p>
            <a:pPr marL="339725" marR="100330" indent="-143510">
              <a:lnSpc>
                <a:spcPct val="110100"/>
              </a:lnSpc>
              <a:spcBef>
                <a:spcPts val="100"/>
              </a:spcBef>
            </a:pPr>
            <a:r>
              <a:rPr sz="1000" dirty="0">
                <a:solidFill>
                  <a:srgbClr val="AB9268"/>
                </a:solidFill>
                <a:latin typeface="Arial"/>
                <a:cs typeface="Arial"/>
              </a:rPr>
              <a:t>‒</a:t>
            </a:r>
            <a:r>
              <a:rPr sz="1000" spc="275" dirty="0">
                <a:solidFill>
                  <a:srgbClr val="AB9268"/>
                </a:solidFill>
                <a:latin typeface="Arial"/>
                <a:cs typeface="Arial"/>
              </a:rPr>
              <a:t> </a:t>
            </a:r>
            <a:r>
              <a:rPr sz="1000" spc="-20" dirty="0">
                <a:solidFill>
                  <a:srgbClr val="465157"/>
                </a:solidFill>
                <a:latin typeface="Calibri"/>
                <a:cs typeface="Calibri"/>
              </a:rPr>
              <a:t>Interested</a:t>
            </a:r>
            <a:r>
              <a:rPr sz="1000" spc="-5" dirty="0">
                <a:solidFill>
                  <a:srgbClr val="465157"/>
                </a:solidFill>
                <a:latin typeface="Calibri"/>
                <a:cs typeface="Calibri"/>
              </a:rPr>
              <a:t> </a:t>
            </a:r>
            <a:r>
              <a:rPr sz="1000" spc="-10" dirty="0">
                <a:solidFill>
                  <a:srgbClr val="465157"/>
                </a:solidFill>
                <a:latin typeface="Calibri"/>
                <a:cs typeface="Calibri"/>
              </a:rPr>
              <a:t>parties</a:t>
            </a:r>
            <a:r>
              <a:rPr sz="1000" spc="-30" dirty="0">
                <a:solidFill>
                  <a:srgbClr val="465157"/>
                </a:solidFill>
                <a:latin typeface="Calibri"/>
                <a:cs typeface="Calibri"/>
              </a:rPr>
              <a:t> </a:t>
            </a:r>
            <a:r>
              <a:rPr sz="1000" dirty="0">
                <a:solidFill>
                  <a:srgbClr val="465157"/>
                </a:solidFill>
                <a:latin typeface="Calibri"/>
                <a:cs typeface="Calibri"/>
              </a:rPr>
              <a:t>will</a:t>
            </a:r>
            <a:r>
              <a:rPr sz="1000" spc="-25" dirty="0">
                <a:solidFill>
                  <a:srgbClr val="465157"/>
                </a:solidFill>
                <a:latin typeface="Calibri"/>
                <a:cs typeface="Calibri"/>
              </a:rPr>
              <a:t> </a:t>
            </a:r>
            <a:r>
              <a:rPr sz="1000" dirty="0">
                <a:solidFill>
                  <a:srgbClr val="465157"/>
                </a:solidFill>
                <a:latin typeface="Calibri"/>
                <a:cs typeface="Calibri"/>
              </a:rPr>
              <a:t>be</a:t>
            </a:r>
            <a:r>
              <a:rPr sz="1000" spc="-30" dirty="0">
                <a:solidFill>
                  <a:srgbClr val="465157"/>
                </a:solidFill>
                <a:latin typeface="Calibri"/>
                <a:cs typeface="Calibri"/>
              </a:rPr>
              <a:t> </a:t>
            </a:r>
            <a:r>
              <a:rPr sz="1000" dirty="0">
                <a:solidFill>
                  <a:srgbClr val="465157"/>
                </a:solidFill>
                <a:latin typeface="Calibri"/>
                <a:cs typeface="Calibri"/>
              </a:rPr>
              <a:t>provided</a:t>
            </a:r>
            <a:r>
              <a:rPr sz="1000" spc="15" dirty="0">
                <a:solidFill>
                  <a:srgbClr val="465157"/>
                </a:solidFill>
                <a:latin typeface="Calibri"/>
                <a:cs typeface="Calibri"/>
              </a:rPr>
              <a:t> </a:t>
            </a:r>
            <a:r>
              <a:rPr sz="1000" dirty="0">
                <a:solidFill>
                  <a:srgbClr val="465157"/>
                </a:solidFill>
                <a:latin typeface="Calibri"/>
                <a:cs typeface="Calibri"/>
              </a:rPr>
              <a:t>a</a:t>
            </a:r>
            <a:r>
              <a:rPr sz="1000" spc="-35" dirty="0">
                <a:solidFill>
                  <a:srgbClr val="465157"/>
                </a:solidFill>
                <a:latin typeface="Calibri"/>
                <a:cs typeface="Calibri"/>
              </a:rPr>
              <a:t> </a:t>
            </a:r>
            <a:r>
              <a:rPr sz="1000" dirty="0">
                <a:solidFill>
                  <a:srgbClr val="465157"/>
                </a:solidFill>
                <a:latin typeface="Calibri"/>
                <a:cs typeface="Calibri"/>
              </a:rPr>
              <a:t>process</a:t>
            </a:r>
            <a:r>
              <a:rPr sz="1000" spc="-15" dirty="0">
                <a:solidFill>
                  <a:srgbClr val="465157"/>
                </a:solidFill>
                <a:latin typeface="Calibri"/>
                <a:cs typeface="Calibri"/>
              </a:rPr>
              <a:t> </a:t>
            </a:r>
            <a:r>
              <a:rPr sz="1000" spc="-25" dirty="0">
                <a:solidFill>
                  <a:srgbClr val="465157"/>
                </a:solidFill>
                <a:latin typeface="Calibri"/>
                <a:cs typeface="Calibri"/>
              </a:rPr>
              <a:t>letter,</a:t>
            </a:r>
            <a:r>
              <a:rPr sz="1000" spc="-10" dirty="0">
                <a:solidFill>
                  <a:srgbClr val="465157"/>
                </a:solidFill>
                <a:latin typeface="Calibri"/>
                <a:cs typeface="Calibri"/>
              </a:rPr>
              <a:t> </a:t>
            </a:r>
            <a:r>
              <a:rPr sz="1000" dirty="0">
                <a:solidFill>
                  <a:srgbClr val="465157"/>
                </a:solidFill>
                <a:latin typeface="Calibri"/>
                <a:cs typeface="Calibri"/>
              </a:rPr>
              <a:t>outlining</a:t>
            </a:r>
            <a:r>
              <a:rPr sz="1000" spc="-25" dirty="0">
                <a:solidFill>
                  <a:srgbClr val="465157"/>
                </a:solidFill>
                <a:latin typeface="Calibri"/>
                <a:cs typeface="Calibri"/>
              </a:rPr>
              <a:t> </a:t>
            </a:r>
            <a:r>
              <a:rPr sz="1000" spc="-10" dirty="0">
                <a:solidFill>
                  <a:srgbClr val="465157"/>
                </a:solidFill>
                <a:latin typeface="Calibri"/>
                <a:cs typeface="Calibri"/>
              </a:rPr>
              <a:t>the</a:t>
            </a:r>
            <a:r>
              <a:rPr sz="1000" spc="-30" dirty="0">
                <a:solidFill>
                  <a:srgbClr val="465157"/>
                </a:solidFill>
                <a:latin typeface="Calibri"/>
                <a:cs typeface="Calibri"/>
              </a:rPr>
              <a:t> </a:t>
            </a:r>
            <a:r>
              <a:rPr sz="1000" dirty="0">
                <a:solidFill>
                  <a:srgbClr val="465157"/>
                </a:solidFill>
                <a:latin typeface="Calibri"/>
                <a:cs typeface="Calibri"/>
              </a:rPr>
              <a:t>content</a:t>
            </a:r>
            <a:r>
              <a:rPr sz="1000" spc="20" dirty="0">
                <a:solidFill>
                  <a:srgbClr val="465157"/>
                </a:solidFill>
                <a:latin typeface="Calibri"/>
                <a:cs typeface="Calibri"/>
              </a:rPr>
              <a:t> </a:t>
            </a:r>
            <a:r>
              <a:rPr sz="1000" spc="-10" dirty="0">
                <a:solidFill>
                  <a:srgbClr val="465157"/>
                </a:solidFill>
                <a:latin typeface="Calibri"/>
                <a:cs typeface="Calibri"/>
              </a:rPr>
              <a:t>required</a:t>
            </a:r>
            <a:r>
              <a:rPr sz="1000" spc="-5" dirty="0">
                <a:solidFill>
                  <a:srgbClr val="465157"/>
                </a:solidFill>
                <a:latin typeface="Calibri"/>
                <a:cs typeface="Calibri"/>
              </a:rPr>
              <a:t> </a:t>
            </a:r>
            <a:r>
              <a:rPr sz="1000" dirty="0">
                <a:solidFill>
                  <a:srgbClr val="465157"/>
                </a:solidFill>
                <a:latin typeface="Calibri"/>
                <a:cs typeface="Calibri"/>
              </a:rPr>
              <a:t>in</a:t>
            </a:r>
            <a:r>
              <a:rPr sz="1000" spc="-35" dirty="0">
                <a:solidFill>
                  <a:srgbClr val="465157"/>
                </a:solidFill>
                <a:latin typeface="Calibri"/>
                <a:cs typeface="Calibri"/>
              </a:rPr>
              <a:t> </a:t>
            </a:r>
            <a:r>
              <a:rPr sz="1000" spc="-25" dirty="0">
                <a:solidFill>
                  <a:srgbClr val="465157"/>
                </a:solidFill>
                <a:latin typeface="Calibri"/>
                <a:cs typeface="Calibri"/>
              </a:rPr>
              <a:t>the</a:t>
            </a:r>
            <a:r>
              <a:rPr sz="1000" spc="-10" dirty="0">
                <a:solidFill>
                  <a:srgbClr val="465157"/>
                </a:solidFill>
                <a:latin typeface="Calibri"/>
                <a:cs typeface="Calibri"/>
              </a:rPr>
              <a:t> NBO.</a:t>
            </a:r>
            <a:r>
              <a:rPr sz="1000" spc="-25" dirty="0">
                <a:solidFill>
                  <a:srgbClr val="465157"/>
                </a:solidFill>
                <a:latin typeface="Calibri"/>
                <a:cs typeface="Calibri"/>
              </a:rPr>
              <a:t> </a:t>
            </a:r>
            <a:r>
              <a:rPr sz="1000" dirty="0">
                <a:solidFill>
                  <a:srgbClr val="465157"/>
                </a:solidFill>
                <a:latin typeface="Calibri"/>
                <a:cs typeface="Calibri"/>
              </a:rPr>
              <a:t>Potential</a:t>
            </a:r>
            <a:r>
              <a:rPr sz="1000" spc="-10" dirty="0">
                <a:solidFill>
                  <a:srgbClr val="465157"/>
                </a:solidFill>
                <a:latin typeface="Calibri"/>
                <a:cs typeface="Calibri"/>
              </a:rPr>
              <a:t> </a:t>
            </a:r>
            <a:r>
              <a:rPr sz="1000" dirty="0">
                <a:solidFill>
                  <a:srgbClr val="465157"/>
                </a:solidFill>
                <a:latin typeface="Calibri"/>
                <a:cs typeface="Calibri"/>
              </a:rPr>
              <a:t>bidders</a:t>
            </a:r>
            <a:r>
              <a:rPr sz="1000" spc="-25" dirty="0">
                <a:solidFill>
                  <a:srgbClr val="465157"/>
                </a:solidFill>
                <a:latin typeface="Calibri"/>
                <a:cs typeface="Calibri"/>
              </a:rPr>
              <a:t> </a:t>
            </a:r>
            <a:r>
              <a:rPr sz="1000" dirty="0">
                <a:solidFill>
                  <a:srgbClr val="465157"/>
                </a:solidFill>
                <a:latin typeface="Calibri"/>
                <a:cs typeface="Calibri"/>
              </a:rPr>
              <a:t>will</a:t>
            </a:r>
            <a:r>
              <a:rPr sz="1000" spc="-20" dirty="0">
                <a:solidFill>
                  <a:srgbClr val="465157"/>
                </a:solidFill>
                <a:latin typeface="Calibri"/>
                <a:cs typeface="Calibri"/>
              </a:rPr>
              <a:t> </a:t>
            </a:r>
            <a:r>
              <a:rPr sz="1000" dirty="0">
                <a:solidFill>
                  <a:srgbClr val="465157"/>
                </a:solidFill>
                <a:latin typeface="Calibri"/>
                <a:cs typeface="Calibri"/>
              </a:rPr>
              <a:t>be</a:t>
            </a:r>
            <a:r>
              <a:rPr sz="1000" spc="-30" dirty="0">
                <a:solidFill>
                  <a:srgbClr val="465157"/>
                </a:solidFill>
                <a:latin typeface="Calibri"/>
                <a:cs typeface="Calibri"/>
              </a:rPr>
              <a:t> </a:t>
            </a:r>
            <a:r>
              <a:rPr sz="1000" spc="-10" dirty="0">
                <a:solidFill>
                  <a:srgbClr val="465157"/>
                </a:solidFill>
                <a:latin typeface="Calibri"/>
                <a:cs typeface="Calibri"/>
              </a:rPr>
              <a:t>required </a:t>
            </a:r>
            <a:r>
              <a:rPr sz="1000" dirty="0">
                <a:solidFill>
                  <a:srgbClr val="465157"/>
                </a:solidFill>
                <a:latin typeface="Calibri"/>
                <a:cs typeface="Calibri"/>
              </a:rPr>
              <a:t>to</a:t>
            </a:r>
            <a:r>
              <a:rPr sz="1000" spc="-15" dirty="0">
                <a:solidFill>
                  <a:srgbClr val="465157"/>
                </a:solidFill>
                <a:latin typeface="Calibri"/>
                <a:cs typeface="Calibri"/>
              </a:rPr>
              <a:t> </a:t>
            </a:r>
            <a:r>
              <a:rPr sz="1000" dirty="0">
                <a:solidFill>
                  <a:srgbClr val="465157"/>
                </a:solidFill>
                <a:latin typeface="Calibri"/>
                <a:cs typeface="Calibri"/>
              </a:rPr>
              <a:t>submit</a:t>
            </a:r>
            <a:r>
              <a:rPr sz="1000" spc="-40" dirty="0">
                <a:solidFill>
                  <a:srgbClr val="465157"/>
                </a:solidFill>
                <a:latin typeface="Calibri"/>
                <a:cs typeface="Calibri"/>
              </a:rPr>
              <a:t> </a:t>
            </a:r>
            <a:r>
              <a:rPr sz="1000" dirty="0">
                <a:solidFill>
                  <a:srgbClr val="465157"/>
                </a:solidFill>
                <a:latin typeface="Calibri"/>
                <a:cs typeface="Calibri"/>
              </a:rPr>
              <a:t>a</a:t>
            </a:r>
            <a:r>
              <a:rPr sz="1000" spc="-35" dirty="0">
                <a:solidFill>
                  <a:srgbClr val="465157"/>
                </a:solidFill>
                <a:latin typeface="Calibri"/>
                <a:cs typeface="Calibri"/>
              </a:rPr>
              <a:t> </a:t>
            </a:r>
            <a:r>
              <a:rPr sz="1000" dirty="0">
                <a:solidFill>
                  <a:srgbClr val="465157"/>
                </a:solidFill>
                <a:latin typeface="Calibri"/>
                <a:cs typeface="Calibri"/>
              </a:rPr>
              <a:t>NBO</a:t>
            </a:r>
            <a:r>
              <a:rPr sz="1000" spc="-30" dirty="0">
                <a:solidFill>
                  <a:srgbClr val="465157"/>
                </a:solidFill>
                <a:latin typeface="Calibri"/>
                <a:cs typeface="Calibri"/>
              </a:rPr>
              <a:t> </a:t>
            </a:r>
            <a:r>
              <a:rPr sz="1000" dirty="0">
                <a:solidFill>
                  <a:srgbClr val="465157"/>
                </a:solidFill>
                <a:latin typeface="Calibri"/>
                <a:cs typeface="Calibri"/>
              </a:rPr>
              <a:t>by</a:t>
            </a:r>
            <a:r>
              <a:rPr sz="1000" spc="-15" dirty="0">
                <a:solidFill>
                  <a:srgbClr val="465157"/>
                </a:solidFill>
                <a:latin typeface="Calibri"/>
                <a:cs typeface="Calibri"/>
              </a:rPr>
              <a:t> </a:t>
            </a:r>
            <a:r>
              <a:rPr lang="en-GB" sz="1000" dirty="0" err="1">
                <a:solidFill>
                  <a:srgbClr val="FF0000"/>
                </a:solidFill>
                <a:latin typeface="Calibri"/>
                <a:cs typeface="Calibri"/>
              </a:rPr>
              <a:t>xxxx</a:t>
            </a:r>
            <a:r>
              <a:rPr lang="en-GB" sz="1000" dirty="0">
                <a:solidFill>
                  <a:srgbClr val="FF0000"/>
                </a:solidFill>
                <a:latin typeface="Calibri"/>
                <a:cs typeface="Calibri"/>
              </a:rPr>
              <a:t> </a:t>
            </a:r>
            <a:r>
              <a:rPr sz="1000" dirty="0">
                <a:solidFill>
                  <a:srgbClr val="465157"/>
                </a:solidFill>
                <a:latin typeface="Calibri"/>
                <a:cs typeface="Calibri"/>
              </a:rPr>
              <a:t>based</a:t>
            </a:r>
            <a:r>
              <a:rPr sz="1000" spc="-35" dirty="0">
                <a:solidFill>
                  <a:srgbClr val="465157"/>
                </a:solidFill>
                <a:latin typeface="Calibri"/>
                <a:cs typeface="Calibri"/>
              </a:rPr>
              <a:t> </a:t>
            </a:r>
            <a:r>
              <a:rPr sz="1000" dirty="0">
                <a:solidFill>
                  <a:srgbClr val="465157"/>
                </a:solidFill>
                <a:latin typeface="Calibri"/>
                <a:cs typeface="Calibri"/>
              </a:rPr>
              <a:t>on</a:t>
            </a:r>
            <a:r>
              <a:rPr sz="1000" spc="-20" dirty="0">
                <a:solidFill>
                  <a:srgbClr val="465157"/>
                </a:solidFill>
                <a:latin typeface="Calibri"/>
                <a:cs typeface="Calibri"/>
              </a:rPr>
              <a:t> </a:t>
            </a:r>
            <a:r>
              <a:rPr sz="1000" spc="-25" dirty="0">
                <a:solidFill>
                  <a:srgbClr val="465157"/>
                </a:solidFill>
                <a:latin typeface="Calibri"/>
                <a:cs typeface="Calibri"/>
              </a:rPr>
              <a:t>the</a:t>
            </a:r>
            <a:r>
              <a:rPr sz="1000" spc="-10" dirty="0">
                <a:solidFill>
                  <a:srgbClr val="465157"/>
                </a:solidFill>
                <a:latin typeface="Calibri"/>
                <a:cs typeface="Calibri"/>
              </a:rPr>
              <a:t> information</a:t>
            </a:r>
            <a:r>
              <a:rPr sz="1000" spc="15" dirty="0">
                <a:solidFill>
                  <a:srgbClr val="465157"/>
                </a:solidFill>
                <a:latin typeface="Calibri"/>
                <a:cs typeface="Calibri"/>
              </a:rPr>
              <a:t> </a:t>
            </a:r>
            <a:r>
              <a:rPr sz="1000" dirty="0">
                <a:solidFill>
                  <a:srgbClr val="465157"/>
                </a:solidFill>
                <a:latin typeface="Calibri"/>
                <a:cs typeface="Calibri"/>
              </a:rPr>
              <a:t>available</a:t>
            </a:r>
            <a:r>
              <a:rPr sz="1000" spc="-40" dirty="0">
                <a:solidFill>
                  <a:srgbClr val="465157"/>
                </a:solidFill>
                <a:latin typeface="Calibri"/>
                <a:cs typeface="Calibri"/>
              </a:rPr>
              <a:t> </a:t>
            </a:r>
            <a:r>
              <a:rPr sz="1000" dirty="0">
                <a:solidFill>
                  <a:srgbClr val="465157"/>
                </a:solidFill>
                <a:latin typeface="Calibri"/>
                <a:cs typeface="Calibri"/>
              </a:rPr>
              <a:t>in</a:t>
            </a:r>
            <a:r>
              <a:rPr sz="1000" spc="-10" dirty="0">
                <a:solidFill>
                  <a:srgbClr val="465157"/>
                </a:solidFill>
                <a:latin typeface="Calibri"/>
                <a:cs typeface="Calibri"/>
              </a:rPr>
              <a:t> </a:t>
            </a:r>
            <a:r>
              <a:rPr sz="1000" dirty="0">
                <a:solidFill>
                  <a:srgbClr val="465157"/>
                </a:solidFill>
                <a:latin typeface="Calibri"/>
                <a:cs typeface="Calibri"/>
              </a:rPr>
              <a:t>this</a:t>
            </a:r>
            <a:r>
              <a:rPr sz="1000" spc="-35" dirty="0">
                <a:solidFill>
                  <a:srgbClr val="465157"/>
                </a:solidFill>
                <a:latin typeface="Calibri"/>
                <a:cs typeface="Calibri"/>
              </a:rPr>
              <a:t> </a:t>
            </a:r>
            <a:r>
              <a:rPr sz="1000" spc="-10" dirty="0">
                <a:solidFill>
                  <a:srgbClr val="465157"/>
                </a:solidFill>
                <a:latin typeface="Calibri"/>
                <a:cs typeface="Calibri"/>
              </a:rPr>
              <a:t>investor</a:t>
            </a:r>
            <a:r>
              <a:rPr sz="1000" spc="5" dirty="0">
                <a:solidFill>
                  <a:srgbClr val="465157"/>
                </a:solidFill>
                <a:latin typeface="Calibri"/>
                <a:cs typeface="Calibri"/>
              </a:rPr>
              <a:t> </a:t>
            </a:r>
            <a:r>
              <a:rPr sz="1000" spc="-10" dirty="0">
                <a:solidFill>
                  <a:srgbClr val="465157"/>
                </a:solidFill>
                <a:latin typeface="Calibri"/>
                <a:cs typeface="Calibri"/>
              </a:rPr>
              <a:t>presentation</a:t>
            </a:r>
            <a:endParaRPr sz="1000" dirty="0">
              <a:latin typeface="Calibri"/>
              <a:cs typeface="Calibri"/>
            </a:endParaRPr>
          </a:p>
          <a:p>
            <a:pPr>
              <a:lnSpc>
                <a:spcPct val="100000"/>
              </a:lnSpc>
              <a:spcBef>
                <a:spcPts val="95"/>
              </a:spcBef>
            </a:pPr>
            <a:endParaRPr sz="1000" dirty="0">
              <a:latin typeface="Calibri"/>
              <a:cs typeface="Calibri"/>
            </a:endParaRPr>
          </a:p>
          <a:p>
            <a:pPr marL="201295" indent="-163195">
              <a:lnSpc>
                <a:spcPct val="100000"/>
              </a:lnSpc>
              <a:buClr>
                <a:srgbClr val="AB9268"/>
              </a:buClr>
              <a:buFont typeface="Wingdings"/>
              <a:buChar char=""/>
              <a:tabLst>
                <a:tab pos="201295" algn="l"/>
              </a:tabLst>
            </a:pPr>
            <a:r>
              <a:rPr sz="1000" dirty="0">
                <a:solidFill>
                  <a:srgbClr val="465157"/>
                </a:solidFill>
                <a:latin typeface="Calibri"/>
                <a:cs typeface="Calibri"/>
              </a:rPr>
              <a:t>Phase</a:t>
            </a:r>
            <a:r>
              <a:rPr sz="1000" spc="-40" dirty="0">
                <a:solidFill>
                  <a:srgbClr val="465157"/>
                </a:solidFill>
                <a:latin typeface="Calibri"/>
                <a:cs typeface="Calibri"/>
              </a:rPr>
              <a:t> </a:t>
            </a:r>
            <a:r>
              <a:rPr sz="1000" dirty="0">
                <a:solidFill>
                  <a:srgbClr val="465157"/>
                </a:solidFill>
                <a:latin typeface="Calibri"/>
                <a:cs typeface="Calibri"/>
              </a:rPr>
              <a:t>2</a:t>
            </a:r>
            <a:r>
              <a:rPr sz="1000" spc="15" dirty="0">
                <a:solidFill>
                  <a:srgbClr val="465157"/>
                </a:solidFill>
                <a:latin typeface="Calibri"/>
                <a:cs typeface="Calibri"/>
              </a:rPr>
              <a:t> </a:t>
            </a:r>
            <a:r>
              <a:rPr sz="1000" spc="-30" dirty="0">
                <a:solidFill>
                  <a:srgbClr val="465157"/>
                </a:solidFill>
                <a:latin typeface="Calibri"/>
                <a:cs typeface="Calibri"/>
              </a:rPr>
              <a:t>–</a:t>
            </a:r>
            <a:r>
              <a:rPr sz="1000" spc="-10" dirty="0">
                <a:solidFill>
                  <a:srgbClr val="465157"/>
                </a:solidFill>
                <a:latin typeface="Calibri"/>
                <a:cs typeface="Calibri"/>
              </a:rPr>
              <a:t> </a:t>
            </a:r>
            <a:r>
              <a:rPr sz="1000" dirty="0">
                <a:solidFill>
                  <a:srgbClr val="465157"/>
                </a:solidFill>
                <a:latin typeface="Calibri"/>
                <a:cs typeface="Calibri"/>
              </a:rPr>
              <a:t>Best</a:t>
            </a:r>
            <a:r>
              <a:rPr sz="1000" spc="-35" dirty="0">
                <a:solidFill>
                  <a:srgbClr val="465157"/>
                </a:solidFill>
                <a:latin typeface="Calibri"/>
                <a:cs typeface="Calibri"/>
              </a:rPr>
              <a:t> </a:t>
            </a:r>
            <a:r>
              <a:rPr sz="1000" dirty="0">
                <a:solidFill>
                  <a:srgbClr val="465157"/>
                </a:solidFill>
                <a:latin typeface="Calibri"/>
                <a:cs typeface="Calibri"/>
              </a:rPr>
              <a:t>and</a:t>
            </a:r>
            <a:r>
              <a:rPr sz="1000" spc="-25" dirty="0">
                <a:solidFill>
                  <a:srgbClr val="465157"/>
                </a:solidFill>
                <a:latin typeface="Calibri"/>
                <a:cs typeface="Calibri"/>
              </a:rPr>
              <a:t> </a:t>
            </a:r>
            <a:r>
              <a:rPr sz="1000" dirty="0">
                <a:solidFill>
                  <a:srgbClr val="465157"/>
                </a:solidFill>
                <a:latin typeface="Calibri"/>
                <a:cs typeface="Calibri"/>
              </a:rPr>
              <a:t>Final</a:t>
            </a:r>
            <a:r>
              <a:rPr sz="1000" spc="-30" dirty="0">
                <a:solidFill>
                  <a:srgbClr val="465157"/>
                </a:solidFill>
                <a:latin typeface="Calibri"/>
                <a:cs typeface="Calibri"/>
              </a:rPr>
              <a:t> Offer</a:t>
            </a:r>
            <a:r>
              <a:rPr sz="1000" spc="-40" dirty="0">
                <a:solidFill>
                  <a:srgbClr val="465157"/>
                </a:solidFill>
                <a:latin typeface="Calibri"/>
                <a:cs typeface="Calibri"/>
              </a:rPr>
              <a:t> </a:t>
            </a:r>
            <a:r>
              <a:rPr sz="1000" spc="-10" dirty="0">
                <a:solidFill>
                  <a:srgbClr val="465157"/>
                </a:solidFill>
                <a:latin typeface="Calibri"/>
                <a:cs typeface="Calibri"/>
              </a:rPr>
              <a:t>(“BAFO”)</a:t>
            </a:r>
            <a:endParaRPr sz="1000" dirty="0">
              <a:latin typeface="Calibri"/>
              <a:cs typeface="Calibri"/>
            </a:endParaRPr>
          </a:p>
          <a:p>
            <a:pPr marL="339725" marR="17780" indent="-143510">
              <a:lnSpc>
                <a:spcPct val="110000"/>
              </a:lnSpc>
              <a:spcBef>
                <a:spcPts val="1200"/>
              </a:spcBef>
            </a:pPr>
            <a:r>
              <a:rPr sz="1000" dirty="0">
                <a:solidFill>
                  <a:srgbClr val="AB9268"/>
                </a:solidFill>
                <a:latin typeface="Arial"/>
                <a:cs typeface="Arial"/>
              </a:rPr>
              <a:t>‒</a:t>
            </a:r>
            <a:r>
              <a:rPr sz="1000" spc="275" dirty="0">
                <a:solidFill>
                  <a:srgbClr val="AB9268"/>
                </a:solidFill>
                <a:latin typeface="Arial"/>
                <a:cs typeface="Arial"/>
              </a:rPr>
              <a:t> </a:t>
            </a:r>
            <a:r>
              <a:rPr sz="1000" spc="-20" dirty="0">
                <a:solidFill>
                  <a:srgbClr val="465157"/>
                </a:solidFill>
                <a:latin typeface="Calibri"/>
                <a:cs typeface="Calibri"/>
              </a:rPr>
              <a:t>Preferred</a:t>
            </a:r>
            <a:r>
              <a:rPr sz="1000" spc="-10" dirty="0">
                <a:solidFill>
                  <a:srgbClr val="465157"/>
                </a:solidFill>
                <a:latin typeface="Calibri"/>
                <a:cs typeface="Calibri"/>
              </a:rPr>
              <a:t> </a:t>
            </a:r>
            <a:r>
              <a:rPr sz="1000" dirty="0">
                <a:solidFill>
                  <a:srgbClr val="465157"/>
                </a:solidFill>
                <a:latin typeface="Calibri"/>
                <a:cs typeface="Calibri"/>
              </a:rPr>
              <a:t>Bidders</a:t>
            </a:r>
            <a:r>
              <a:rPr sz="1000" spc="-15" dirty="0">
                <a:solidFill>
                  <a:srgbClr val="465157"/>
                </a:solidFill>
                <a:latin typeface="Calibri"/>
                <a:cs typeface="Calibri"/>
              </a:rPr>
              <a:t> </a:t>
            </a:r>
            <a:r>
              <a:rPr sz="1000" dirty="0">
                <a:solidFill>
                  <a:srgbClr val="465157"/>
                </a:solidFill>
                <a:latin typeface="Calibri"/>
                <a:cs typeface="Calibri"/>
              </a:rPr>
              <a:t>will</a:t>
            </a:r>
            <a:r>
              <a:rPr sz="1000" spc="-40" dirty="0">
                <a:solidFill>
                  <a:srgbClr val="465157"/>
                </a:solidFill>
                <a:latin typeface="Calibri"/>
                <a:cs typeface="Calibri"/>
              </a:rPr>
              <a:t> </a:t>
            </a:r>
            <a:r>
              <a:rPr sz="1000" dirty="0">
                <a:solidFill>
                  <a:srgbClr val="465157"/>
                </a:solidFill>
                <a:latin typeface="Calibri"/>
                <a:cs typeface="Calibri"/>
              </a:rPr>
              <a:t>be</a:t>
            </a:r>
            <a:r>
              <a:rPr sz="1000" spc="-20" dirty="0">
                <a:solidFill>
                  <a:srgbClr val="465157"/>
                </a:solidFill>
                <a:latin typeface="Calibri"/>
                <a:cs typeface="Calibri"/>
              </a:rPr>
              <a:t> </a:t>
            </a:r>
            <a:r>
              <a:rPr sz="1000" spc="-10" dirty="0">
                <a:solidFill>
                  <a:srgbClr val="465157"/>
                </a:solidFill>
                <a:latin typeface="Calibri"/>
                <a:cs typeface="Calibri"/>
              </a:rPr>
              <a:t>invited </a:t>
            </a:r>
            <a:r>
              <a:rPr sz="1000" dirty="0">
                <a:solidFill>
                  <a:srgbClr val="465157"/>
                </a:solidFill>
                <a:latin typeface="Calibri"/>
                <a:cs typeface="Calibri"/>
              </a:rPr>
              <a:t>to</a:t>
            </a:r>
            <a:r>
              <a:rPr sz="1000" spc="-35" dirty="0">
                <a:solidFill>
                  <a:srgbClr val="465157"/>
                </a:solidFill>
                <a:latin typeface="Calibri"/>
                <a:cs typeface="Calibri"/>
              </a:rPr>
              <a:t> </a:t>
            </a:r>
            <a:r>
              <a:rPr sz="1000" spc="-10" dirty="0">
                <a:solidFill>
                  <a:srgbClr val="465157"/>
                </a:solidFill>
                <a:latin typeface="Calibri"/>
                <a:cs typeface="Calibri"/>
              </a:rPr>
              <a:t>undertake</a:t>
            </a:r>
            <a:r>
              <a:rPr sz="1000" spc="-5" dirty="0">
                <a:solidFill>
                  <a:srgbClr val="465157"/>
                </a:solidFill>
                <a:latin typeface="Calibri"/>
                <a:cs typeface="Calibri"/>
              </a:rPr>
              <a:t> </a:t>
            </a:r>
            <a:r>
              <a:rPr sz="1000" dirty="0">
                <a:solidFill>
                  <a:srgbClr val="465157"/>
                </a:solidFill>
                <a:latin typeface="Calibri"/>
                <a:cs typeface="Calibri"/>
              </a:rPr>
              <a:t>a</a:t>
            </a:r>
            <a:r>
              <a:rPr sz="1000" spc="-40" dirty="0">
                <a:solidFill>
                  <a:srgbClr val="465157"/>
                </a:solidFill>
                <a:latin typeface="Calibri"/>
                <a:cs typeface="Calibri"/>
              </a:rPr>
              <a:t> </a:t>
            </a:r>
            <a:r>
              <a:rPr sz="1000" spc="-10" dirty="0">
                <a:solidFill>
                  <a:srgbClr val="465157"/>
                </a:solidFill>
                <a:latin typeface="Calibri"/>
                <a:cs typeface="Calibri"/>
              </a:rPr>
              <a:t>more</a:t>
            </a:r>
            <a:r>
              <a:rPr sz="1000" spc="-5" dirty="0">
                <a:solidFill>
                  <a:srgbClr val="465157"/>
                </a:solidFill>
                <a:latin typeface="Calibri"/>
                <a:cs typeface="Calibri"/>
              </a:rPr>
              <a:t> </a:t>
            </a:r>
            <a:r>
              <a:rPr sz="1000" dirty="0">
                <a:solidFill>
                  <a:srgbClr val="465157"/>
                </a:solidFill>
                <a:latin typeface="Calibri"/>
                <a:cs typeface="Calibri"/>
              </a:rPr>
              <a:t>detailed</a:t>
            </a:r>
            <a:r>
              <a:rPr sz="1000" spc="-20" dirty="0">
                <a:solidFill>
                  <a:srgbClr val="465157"/>
                </a:solidFill>
                <a:latin typeface="Calibri"/>
                <a:cs typeface="Calibri"/>
              </a:rPr>
              <a:t> </a:t>
            </a:r>
            <a:r>
              <a:rPr sz="1000" spc="-10" dirty="0">
                <a:solidFill>
                  <a:srgbClr val="465157"/>
                </a:solidFill>
                <a:latin typeface="Calibri"/>
                <a:cs typeface="Calibri"/>
              </a:rPr>
              <a:t>confirmatory</a:t>
            </a:r>
            <a:r>
              <a:rPr sz="1000" spc="15" dirty="0">
                <a:solidFill>
                  <a:srgbClr val="465157"/>
                </a:solidFill>
                <a:latin typeface="Calibri"/>
                <a:cs typeface="Calibri"/>
              </a:rPr>
              <a:t> </a:t>
            </a:r>
            <a:r>
              <a:rPr sz="1000" dirty="0">
                <a:solidFill>
                  <a:srgbClr val="465157"/>
                </a:solidFill>
                <a:latin typeface="Calibri"/>
                <a:cs typeface="Calibri"/>
              </a:rPr>
              <a:t>due</a:t>
            </a:r>
            <a:r>
              <a:rPr sz="1000" spc="-30" dirty="0">
                <a:solidFill>
                  <a:srgbClr val="465157"/>
                </a:solidFill>
                <a:latin typeface="Calibri"/>
                <a:cs typeface="Calibri"/>
              </a:rPr>
              <a:t> </a:t>
            </a:r>
            <a:r>
              <a:rPr sz="1000" spc="-10" dirty="0">
                <a:solidFill>
                  <a:srgbClr val="465157"/>
                </a:solidFill>
                <a:latin typeface="Calibri"/>
                <a:cs typeface="Calibri"/>
              </a:rPr>
              <a:t>diligence </a:t>
            </a:r>
            <a:r>
              <a:rPr sz="1000" dirty="0">
                <a:solidFill>
                  <a:srgbClr val="465157"/>
                </a:solidFill>
                <a:latin typeface="Calibri"/>
                <a:cs typeface="Calibri"/>
              </a:rPr>
              <a:t>in</a:t>
            </a:r>
            <a:r>
              <a:rPr sz="1000" spc="-45" dirty="0">
                <a:solidFill>
                  <a:srgbClr val="465157"/>
                </a:solidFill>
                <a:latin typeface="Calibri"/>
                <a:cs typeface="Calibri"/>
              </a:rPr>
              <a:t> </a:t>
            </a:r>
            <a:r>
              <a:rPr sz="1000" spc="-10" dirty="0">
                <a:solidFill>
                  <a:srgbClr val="465157"/>
                </a:solidFill>
                <a:latin typeface="Calibri"/>
                <a:cs typeface="Calibri"/>
              </a:rPr>
              <a:t>order</a:t>
            </a:r>
            <a:r>
              <a:rPr sz="1000" spc="-20" dirty="0">
                <a:solidFill>
                  <a:srgbClr val="465157"/>
                </a:solidFill>
                <a:latin typeface="Calibri"/>
                <a:cs typeface="Calibri"/>
              </a:rPr>
              <a:t> </a:t>
            </a:r>
            <a:r>
              <a:rPr sz="1000" dirty="0">
                <a:solidFill>
                  <a:srgbClr val="465157"/>
                </a:solidFill>
                <a:latin typeface="Calibri"/>
                <a:cs typeface="Calibri"/>
              </a:rPr>
              <a:t>to</a:t>
            </a:r>
            <a:r>
              <a:rPr sz="1000" spc="-25" dirty="0">
                <a:solidFill>
                  <a:srgbClr val="465157"/>
                </a:solidFill>
                <a:latin typeface="Calibri"/>
                <a:cs typeface="Calibri"/>
              </a:rPr>
              <a:t> </a:t>
            </a:r>
            <a:r>
              <a:rPr sz="1000" spc="-10" dirty="0">
                <a:solidFill>
                  <a:srgbClr val="465157"/>
                </a:solidFill>
                <a:latin typeface="Calibri"/>
                <a:cs typeface="Calibri"/>
              </a:rPr>
              <a:t>prepare </a:t>
            </a:r>
            <a:r>
              <a:rPr sz="1000" dirty="0">
                <a:solidFill>
                  <a:srgbClr val="465157"/>
                </a:solidFill>
                <a:latin typeface="Calibri"/>
                <a:cs typeface="Calibri"/>
              </a:rPr>
              <a:t>a</a:t>
            </a:r>
            <a:r>
              <a:rPr sz="1000" spc="-45" dirty="0">
                <a:solidFill>
                  <a:srgbClr val="465157"/>
                </a:solidFill>
                <a:latin typeface="Calibri"/>
                <a:cs typeface="Calibri"/>
              </a:rPr>
              <a:t> </a:t>
            </a:r>
            <a:r>
              <a:rPr sz="1000" spc="-10" dirty="0">
                <a:solidFill>
                  <a:srgbClr val="465157"/>
                </a:solidFill>
                <a:latin typeface="Calibri"/>
                <a:cs typeface="Calibri"/>
              </a:rPr>
              <a:t>BAFO</a:t>
            </a:r>
            <a:r>
              <a:rPr sz="1000" spc="-50" dirty="0">
                <a:solidFill>
                  <a:srgbClr val="465157"/>
                </a:solidFill>
                <a:latin typeface="Calibri"/>
                <a:cs typeface="Calibri"/>
              </a:rPr>
              <a:t> </a:t>
            </a:r>
            <a:r>
              <a:rPr sz="1000" dirty="0">
                <a:solidFill>
                  <a:srgbClr val="465157"/>
                </a:solidFill>
                <a:latin typeface="Calibri"/>
                <a:cs typeface="Calibri"/>
              </a:rPr>
              <a:t>by</a:t>
            </a:r>
            <a:r>
              <a:rPr sz="1000" spc="-30" dirty="0">
                <a:solidFill>
                  <a:srgbClr val="465157"/>
                </a:solidFill>
                <a:latin typeface="Calibri"/>
                <a:cs typeface="Calibri"/>
              </a:rPr>
              <a:t> </a:t>
            </a:r>
            <a:r>
              <a:rPr sz="1000" dirty="0">
                <a:solidFill>
                  <a:srgbClr val="465157"/>
                </a:solidFill>
                <a:latin typeface="Calibri"/>
                <a:cs typeface="Calibri"/>
              </a:rPr>
              <a:t>end</a:t>
            </a:r>
            <a:r>
              <a:rPr sz="1000" spc="-35" dirty="0">
                <a:solidFill>
                  <a:srgbClr val="465157"/>
                </a:solidFill>
                <a:latin typeface="Calibri"/>
                <a:cs typeface="Calibri"/>
              </a:rPr>
              <a:t> </a:t>
            </a:r>
            <a:r>
              <a:rPr sz="1000" dirty="0">
                <a:solidFill>
                  <a:srgbClr val="465157"/>
                </a:solidFill>
                <a:latin typeface="Calibri"/>
                <a:cs typeface="Calibri"/>
              </a:rPr>
              <a:t>of</a:t>
            </a:r>
            <a:r>
              <a:rPr sz="1000" spc="-35" dirty="0">
                <a:solidFill>
                  <a:srgbClr val="465157"/>
                </a:solidFill>
                <a:latin typeface="Calibri"/>
                <a:cs typeface="Calibri"/>
              </a:rPr>
              <a:t> </a:t>
            </a:r>
            <a:r>
              <a:rPr lang="en-GB" sz="1000" spc="-10" dirty="0">
                <a:solidFill>
                  <a:srgbClr val="FF0000"/>
                </a:solidFill>
                <a:latin typeface="Calibri"/>
                <a:cs typeface="Calibri"/>
              </a:rPr>
              <a:t>xxx</a:t>
            </a:r>
            <a:r>
              <a:rPr sz="1000" spc="-10" dirty="0">
                <a:solidFill>
                  <a:srgbClr val="465157"/>
                </a:solidFill>
                <a:latin typeface="Calibri"/>
                <a:cs typeface="Calibri"/>
              </a:rPr>
              <a:t>;</a:t>
            </a:r>
            <a:endParaRPr sz="1000" dirty="0">
              <a:latin typeface="Calibri"/>
              <a:cs typeface="Calibri"/>
            </a:endParaRPr>
          </a:p>
        </p:txBody>
      </p:sp>
      <p:sp>
        <p:nvSpPr>
          <p:cNvPr id="30" name="object 30">
            <a:extLst>
              <a:ext uri="{FF2B5EF4-FFF2-40B4-BE49-F238E27FC236}">
                <a16:creationId xmlns:a16="http://schemas.microsoft.com/office/drawing/2014/main" id="{093A63E6-FF05-7D9E-F201-1B6B4E451024}"/>
              </a:ext>
            </a:extLst>
          </p:cNvPr>
          <p:cNvSpPr txBox="1"/>
          <p:nvPr/>
        </p:nvSpPr>
        <p:spPr>
          <a:xfrm>
            <a:off x="512470" y="4604664"/>
            <a:ext cx="4704080" cy="528955"/>
          </a:xfrm>
          <a:prstGeom prst="rect">
            <a:avLst/>
          </a:prstGeom>
        </p:spPr>
        <p:txBody>
          <a:bodyPr vert="horz" wrap="square" lIns="0" tIns="12700" rIns="0" bIns="0" rtlCol="0">
            <a:spAutoFit/>
          </a:bodyPr>
          <a:lstStyle/>
          <a:p>
            <a:pPr marL="155575" marR="5080" indent="-143510" algn="just">
              <a:lnSpc>
                <a:spcPct val="110000"/>
              </a:lnSpc>
              <a:spcBef>
                <a:spcPts val="100"/>
              </a:spcBef>
            </a:pPr>
            <a:r>
              <a:rPr sz="1000" dirty="0">
                <a:solidFill>
                  <a:srgbClr val="AB9268"/>
                </a:solidFill>
                <a:latin typeface="Arial"/>
                <a:cs typeface="Arial"/>
              </a:rPr>
              <a:t>‒</a:t>
            </a:r>
            <a:r>
              <a:rPr sz="1000" spc="265" dirty="0">
                <a:solidFill>
                  <a:srgbClr val="AB9268"/>
                </a:solidFill>
                <a:latin typeface="Arial"/>
                <a:cs typeface="Arial"/>
              </a:rPr>
              <a:t> </a:t>
            </a:r>
            <a:r>
              <a:rPr sz="1000" spc="-20" dirty="0">
                <a:solidFill>
                  <a:srgbClr val="465157"/>
                </a:solidFill>
                <a:latin typeface="Calibri"/>
                <a:cs typeface="Calibri"/>
              </a:rPr>
              <a:t>Preferred</a:t>
            </a:r>
            <a:r>
              <a:rPr sz="1000" spc="-5" dirty="0">
                <a:solidFill>
                  <a:srgbClr val="465157"/>
                </a:solidFill>
                <a:latin typeface="Calibri"/>
                <a:cs typeface="Calibri"/>
              </a:rPr>
              <a:t> </a:t>
            </a:r>
            <a:r>
              <a:rPr sz="1000" dirty="0">
                <a:solidFill>
                  <a:srgbClr val="465157"/>
                </a:solidFill>
                <a:latin typeface="Calibri"/>
                <a:cs typeface="Calibri"/>
              </a:rPr>
              <a:t>Bidders</a:t>
            </a:r>
            <a:r>
              <a:rPr sz="1000" spc="-5" dirty="0">
                <a:solidFill>
                  <a:srgbClr val="465157"/>
                </a:solidFill>
                <a:latin typeface="Calibri"/>
                <a:cs typeface="Calibri"/>
              </a:rPr>
              <a:t> </a:t>
            </a:r>
            <a:r>
              <a:rPr sz="1000" dirty="0">
                <a:solidFill>
                  <a:srgbClr val="465157"/>
                </a:solidFill>
                <a:latin typeface="Calibri"/>
                <a:cs typeface="Calibri"/>
              </a:rPr>
              <a:t>will</a:t>
            </a:r>
            <a:r>
              <a:rPr sz="1000" spc="-35" dirty="0">
                <a:solidFill>
                  <a:srgbClr val="465157"/>
                </a:solidFill>
                <a:latin typeface="Calibri"/>
                <a:cs typeface="Calibri"/>
              </a:rPr>
              <a:t> </a:t>
            </a:r>
            <a:r>
              <a:rPr sz="1000" dirty="0">
                <a:solidFill>
                  <a:srgbClr val="465157"/>
                </a:solidFill>
                <a:latin typeface="Calibri"/>
                <a:cs typeface="Calibri"/>
              </a:rPr>
              <a:t>be</a:t>
            </a:r>
            <a:r>
              <a:rPr sz="1000" spc="-15" dirty="0">
                <a:solidFill>
                  <a:srgbClr val="465157"/>
                </a:solidFill>
                <a:latin typeface="Calibri"/>
                <a:cs typeface="Calibri"/>
              </a:rPr>
              <a:t> </a:t>
            </a:r>
            <a:r>
              <a:rPr sz="1000" dirty="0">
                <a:solidFill>
                  <a:srgbClr val="465157"/>
                </a:solidFill>
                <a:latin typeface="Calibri"/>
                <a:cs typeface="Calibri"/>
              </a:rPr>
              <a:t>provided</a:t>
            </a:r>
            <a:r>
              <a:rPr sz="1000" spc="15" dirty="0">
                <a:solidFill>
                  <a:srgbClr val="465157"/>
                </a:solidFill>
                <a:latin typeface="Calibri"/>
                <a:cs typeface="Calibri"/>
              </a:rPr>
              <a:t> </a:t>
            </a:r>
            <a:r>
              <a:rPr sz="1000" spc="-10" dirty="0">
                <a:solidFill>
                  <a:srgbClr val="465157"/>
                </a:solidFill>
                <a:latin typeface="Calibri"/>
                <a:cs typeface="Calibri"/>
              </a:rPr>
              <a:t>with</a:t>
            </a:r>
            <a:r>
              <a:rPr sz="1000" spc="-20" dirty="0">
                <a:solidFill>
                  <a:srgbClr val="465157"/>
                </a:solidFill>
                <a:latin typeface="Calibri"/>
                <a:cs typeface="Calibri"/>
              </a:rPr>
              <a:t> </a:t>
            </a:r>
            <a:r>
              <a:rPr sz="1000" dirty="0">
                <a:solidFill>
                  <a:srgbClr val="465157"/>
                </a:solidFill>
                <a:latin typeface="Calibri"/>
                <a:cs typeface="Calibri"/>
              </a:rPr>
              <a:t>access</a:t>
            </a:r>
            <a:r>
              <a:rPr sz="1000" spc="-20" dirty="0">
                <a:solidFill>
                  <a:srgbClr val="465157"/>
                </a:solidFill>
                <a:latin typeface="Calibri"/>
                <a:cs typeface="Calibri"/>
              </a:rPr>
              <a:t> </a:t>
            </a:r>
            <a:r>
              <a:rPr sz="1000" dirty="0">
                <a:solidFill>
                  <a:srgbClr val="465157"/>
                </a:solidFill>
                <a:latin typeface="Calibri"/>
                <a:cs typeface="Calibri"/>
              </a:rPr>
              <a:t>to</a:t>
            </a:r>
            <a:r>
              <a:rPr sz="1000" spc="-30" dirty="0">
                <a:solidFill>
                  <a:srgbClr val="465157"/>
                </a:solidFill>
                <a:latin typeface="Calibri"/>
                <a:cs typeface="Calibri"/>
              </a:rPr>
              <a:t> </a:t>
            </a:r>
            <a:r>
              <a:rPr sz="1000" dirty="0">
                <a:solidFill>
                  <a:srgbClr val="465157"/>
                </a:solidFill>
                <a:latin typeface="Calibri"/>
                <a:cs typeface="Calibri"/>
              </a:rPr>
              <a:t>a</a:t>
            </a:r>
            <a:r>
              <a:rPr sz="1000" spc="-30" dirty="0">
                <a:solidFill>
                  <a:srgbClr val="465157"/>
                </a:solidFill>
                <a:latin typeface="Calibri"/>
                <a:cs typeface="Calibri"/>
              </a:rPr>
              <a:t> </a:t>
            </a:r>
            <a:r>
              <a:rPr sz="1000" spc="-20" dirty="0">
                <a:solidFill>
                  <a:srgbClr val="465157"/>
                </a:solidFill>
                <a:latin typeface="Calibri"/>
                <a:cs typeface="Calibri"/>
              </a:rPr>
              <a:t>Virtual</a:t>
            </a:r>
            <a:r>
              <a:rPr sz="1000" spc="-35" dirty="0">
                <a:solidFill>
                  <a:srgbClr val="465157"/>
                </a:solidFill>
                <a:latin typeface="Calibri"/>
                <a:cs typeface="Calibri"/>
              </a:rPr>
              <a:t> </a:t>
            </a:r>
            <a:r>
              <a:rPr sz="1000" dirty="0">
                <a:solidFill>
                  <a:srgbClr val="465157"/>
                </a:solidFill>
                <a:latin typeface="Calibri"/>
                <a:cs typeface="Calibri"/>
              </a:rPr>
              <a:t>Data</a:t>
            </a:r>
            <a:r>
              <a:rPr sz="1000" spc="-30" dirty="0">
                <a:solidFill>
                  <a:srgbClr val="465157"/>
                </a:solidFill>
                <a:latin typeface="Calibri"/>
                <a:cs typeface="Calibri"/>
              </a:rPr>
              <a:t> </a:t>
            </a:r>
            <a:r>
              <a:rPr sz="1000" dirty="0">
                <a:solidFill>
                  <a:srgbClr val="465157"/>
                </a:solidFill>
                <a:latin typeface="Calibri"/>
                <a:cs typeface="Calibri"/>
              </a:rPr>
              <a:t>Room </a:t>
            </a:r>
            <a:r>
              <a:rPr sz="1000" spc="-35" dirty="0">
                <a:solidFill>
                  <a:srgbClr val="465157"/>
                </a:solidFill>
                <a:latin typeface="Calibri"/>
                <a:cs typeface="Calibri"/>
              </a:rPr>
              <a:t>(“VDR”)</a:t>
            </a:r>
            <a:r>
              <a:rPr sz="1000" spc="-25" dirty="0">
                <a:solidFill>
                  <a:srgbClr val="465157"/>
                </a:solidFill>
                <a:latin typeface="Calibri"/>
                <a:cs typeface="Calibri"/>
              </a:rPr>
              <a:t> </a:t>
            </a:r>
            <a:r>
              <a:rPr sz="1000" spc="-10" dirty="0">
                <a:solidFill>
                  <a:srgbClr val="465157"/>
                </a:solidFill>
                <a:latin typeface="Calibri"/>
                <a:cs typeface="Calibri"/>
              </a:rPr>
              <a:t>containing information</a:t>
            </a:r>
            <a:r>
              <a:rPr sz="1000" spc="5" dirty="0">
                <a:solidFill>
                  <a:srgbClr val="465157"/>
                </a:solidFill>
                <a:latin typeface="Calibri"/>
                <a:cs typeface="Calibri"/>
              </a:rPr>
              <a:t> </a:t>
            </a:r>
            <a:r>
              <a:rPr sz="1000" dirty="0">
                <a:solidFill>
                  <a:srgbClr val="465157"/>
                </a:solidFill>
                <a:latin typeface="Calibri"/>
                <a:cs typeface="Calibri"/>
              </a:rPr>
              <a:t>on</a:t>
            </a:r>
            <a:r>
              <a:rPr sz="1000" spc="-15" dirty="0">
                <a:solidFill>
                  <a:srgbClr val="465157"/>
                </a:solidFill>
                <a:latin typeface="Calibri"/>
                <a:cs typeface="Calibri"/>
              </a:rPr>
              <a:t> </a:t>
            </a:r>
            <a:r>
              <a:rPr sz="1000" dirty="0">
                <a:solidFill>
                  <a:srgbClr val="465157"/>
                </a:solidFill>
                <a:latin typeface="Calibri"/>
                <a:cs typeface="Calibri"/>
              </a:rPr>
              <a:t>financial,</a:t>
            </a:r>
            <a:r>
              <a:rPr sz="1000" spc="-15" dirty="0">
                <a:solidFill>
                  <a:srgbClr val="465157"/>
                </a:solidFill>
                <a:latin typeface="Calibri"/>
                <a:cs typeface="Calibri"/>
              </a:rPr>
              <a:t> </a:t>
            </a:r>
            <a:r>
              <a:rPr sz="1000" dirty="0">
                <a:solidFill>
                  <a:srgbClr val="465157"/>
                </a:solidFill>
                <a:latin typeface="Calibri"/>
                <a:cs typeface="Calibri"/>
              </a:rPr>
              <a:t>legal,</a:t>
            </a:r>
            <a:r>
              <a:rPr sz="1000" spc="-15" dirty="0">
                <a:solidFill>
                  <a:srgbClr val="465157"/>
                </a:solidFill>
                <a:latin typeface="Calibri"/>
                <a:cs typeface="Calibri"/>
              </a:rPr>
              <a:t> </a:t>
            </a:r>
            <a:r>
              <a:rPr sz="1000" dirty="0">
                <a:solidFill>
                  <a:srgbClr val="465157"/>
                </a:solidFill>
                <a:latin typeface="Calibri"/>
                <a:cs typeface="Calibri"/>
              </a:rPr>
              <a:t>operational</a:t>
            </a:r>
            <a:r>
              <a:rPr sz="1000" spc="5" dirty="0">
                <a:solidFill>
                  <a:srgbClr val="465157"/>
                </a:solidFill>
                <a:latin typeface="Calibri"/>
                <a:cs typeface="Calibri"/>
              </a:rPr>
              <a:t> </a:t>
            </a:r>
            <a:r>
              <a:rPr sz="1000" dirty="0">
                <a:solidFill>
                  <a:srgbClr val="465157"/>
                </a:solidFill>
                <a:latin typeface="Calibri"/>
                <a:cs typeface="Calibri"/>
              </a:rPr>
              <a:t>and</a:t>
            </a:r>
            <a:r>
              <a:rPr sz="1000" spc="-15" dirty="0">
                <a:solidFill>
                  <a:srgbClr val="465157"/>
                </a:solidFill>
                <a:latin typeface="Calibri"/>
                <a:cs typeface="Calibri"/>
              </a:rPr>
              <a:t> </a:t>
            </a:r>
            <a:r>
              <a:rPr sz="1000" dirty="0">
                <a:solidFill>
                  <a:srgbClr val="465157"/>
                </a:solidFill>
                <a:latin typeface="Calibri"/>
                <a:cs typeface="Calibri"/>
              </a:rPr>
              <a:t>technical</a:t>
            </a:r>
            <a:r>
              <a:rPr sz="1000" spc="-10" dirty="0">
                <a:solidFill>
                  <a:srgbClr val="465157"/>
                </a:solidFill>
                <a:latin typeface="Calibri"/>
                <a:cs typeface="Calibri"/>
              </a:rPr>
              <a:t> matters</a:t>
            </a:r>
            <a:r>
              <a:rPr sz="1000" spc="-20" dirty="0">
                <a:solidFill>
                  <a:srgbClr val="465157"/>
                </a:solidFill>
                <a:latin typeface="Calibri"/>
                <a:cs typeface="Calibri"/>
              </a:rPr>
              <a:t> </a:t>
            </a:r>
            <a:r>
              <a:rPr sz="1000" spc="-10" dirty="0">
                <a:solidFill>
                  <a:srgbClr val="465157"/>
                </a:solidFill>
                <a:latin typeface="Calibri"/>
                <a:cs typeface="Calibri"/>
              </a:rPr>
              <a:t>relating</a:t>
            </a:r>
            <a:r>
              <a:rPr sz="1000" spc="-20" dirty="0">
                <a:solidFill>
                  <a:srgbClr val="465157"/>
                </a:solidFill>
                <a:latin typeface="Calibri"/>
                <a:cs typeface="Calibri"/>
              </a:rPr>
              <a:t> </a:t>
            </a:r>
            <a:r>
              <a:rPr sz="1000" dirty="0">
                <a:solidFill>
                  <a:srgbClr val="465157"/>
                </a:solidFill>
                <a:latin typeface="Calibri"/>
                <a:cs typeface="Calibri"/>
              </a:rPr>
              <a:t>to</a:t>
            </a:r>
            <a:r>
              <a:rPr sz="1000" spc="-15" dirty="0">
                <a:solidFill>
                  <a:srgbClr val="465157"/>
                </a:solidFill>
                <a:latin typeface="Calibri"/>
                <a:cs typeface="Calibri"/>
              </a:rPr>
              <a:t> </a:t>
            </a:r>
            <a:r>
              <a:rPr lang="en-GB" sz="1000" spc="-15" dirty="0">
                <a:solidFill>
                  <a:srgbClr val="465157"/>
                </a:solidFill>
                <a:latin typeface="Calibri"/>
                <a:cs typeface="Calibri"/>
              </a:rPr>
              <a:t>Project Branxton </a:t>
            </a:r>
            <a:r>
              <a:rPr sz="1000" spc="-35" dirty="0">
                <a:solidFill>
                  <a:srgbClr val="465157"/>
                </a:solidFill>
                <a:latin typeface="Calibri"/>
                <a:cs typeface="Calibri"/>
              </a:rPr>
              <a:t> </a:t>
            </a:r>
            <a:r>
              <a:rPr sz="1000" spc="-10" dirty="0">
                <a:solidFill>
                  <a:srgbClr val="465157"/>
                </a:solidFill>
                <a:latin typeface="Calibri"/>
                <a:cs typeface="Calibri"/>
              </a:rPr>
              <a:t>(following</a:t>
            </a:r>
            <a:r>
              <a:rPr sz="1000" spc="10" dirty="0">
                <a:solidFill>
                  <a:srgbClr val="465157"/>
                </a:solidFill>
                <a:latin typeface="Calibri"/>
                <a:cs typeface="Calibri"/>
              </a:rPr>
              <a:t> </a:t>
            </a:r>
            <a:r>
              <a:rPr sz="1000" spc="-10" dirty="0">
                <a:solidFill>
                  <a:srgbClr val="465157"/>
                </a:solidFill>
                <a:latin typeface="Calibri"/>
                <a:cs typeface="Calibri"/>
              </a:rPr>
              <a:t>signature</a:t>
            </a:r>
            <a:r>
              <a:rPr sz="1000" spc="-15" dirty="0">
                <a:solidFill>
                  <a:srgbClr val="465157"/>
                </a:solidFill>
                <a:latin typeface="Calibri"/>
                <a:cs typeface="Calibri"/>
              </a:rPr>
              <a:t> </a:t>
            </a:r>
            <a:r>
              <a:rPr sz="1000" spc="-20" dirty="0">
                <a:solidFill>
                  <a:srgbClr val="465157"/>
                </a:solidFill>
                <a:latin typeface="Calibri"/>
                <a:cs typeface="Calibri"/>
              </a:rPr>
              <a:t>of</a:t>
            </a:r>
            <a:r>
              <a:rPr sz="1000" spc="-10" dirty="0">
                <a:solidFill>
                  <a:srgbClr val="465157"/>
                </a:solidFill>
                <a:latin typeface="Calibri"/>
                <a:cs typeface="Calibri"/>
              </a:rPr>
              <a:t> </a:t>
            </a:r>
            <a:r>
              <a:rPr sz="1000" dirty="0">
                <a:solidFill>
                  <a:srgbClr val="465157"/>
                </a:solidFill>
                <a:latin typeface="Calibri"/>
                <a:cs typeface="Calibri"/>
              </a:rPr>
              <a:t>a</a:t>
            </a:r>
            <a:r>
              <a:rPr sz="1000" spc="-10" dirty="0">
                <a:solidFill>
                  <a:srgbClr val="465157"/>
                </a:solidFill>
                <a:latin typeface="Calibri"/>
                <a:cs typeface="Calibri"/>
              </a:rPr>
              <a:t> Non-</a:t>
            </a:r>
            <a:r>
              <a:rPr sz="1000" dirty="0">
                <a:solidFill>
                  <a:srgbClr val="465157"/>
                </a:solidFill>
                <a:latin typeface="Calibri"/>
                <a:cs typeface="Calibri"/>
              </a:rPr>
              <a:t>Disclosure </a:t>
            </a:r>
            <a:r>
              <a:rPr sz="1000" spc="-25" dirty="0">
                <a:solidFill>
                  <a:srgbClr val="465157"/>
                </a:solidFill>
                <a:latin typeface="Calibri"/>
                <a:cs typeface="Calibri"/>
              </a:rPr>
              <a:t>Agreement;</a:t>
            </a:r>
            <a:r>
              <a:rPr sz="1000" spc="40" dirty="0">
                <a:solidFill>
                  <a:srgbClr val="465157"/>
                </a:solidFill>
                <a:latin typeface="Calibri"/>
                <a:cs typeface="Calibri"/>
              </a:rPr>
              <a:t> </a:t>
            </a:r>
            <a:r>
              <a:rPr sz="1000" spc="-25" dirty="0">
                <a:solidFill>
                  <a:srgbClr val="465157"/>
                </a:solidFill>
                <a:latin typeface="Calibri"/>
                <a:cs typeface="Calibri"/>
              </a:rPr>
              <a:t>and</a:t>
            </a:r>
            <a:endParaRPr sz="1000" dirty="0">
              <a:latin typeface="Calibri"/>
              <a:cs typeface="Calibri"/>
            </a:endParaRPr>
          </a:p>
        </p:txBody>
      </p:sp>
      <p:sp>
        <p:nvSpPr>
          <p:cNvPr id="31" name="object 31">
            <a:extLst>
              <a:ext uri="{FF2B5EF4-FFF2-40B4-BE49-F238E27FC236}">
                <a16:creationId xmlns:a16="http://schemas.microsoft.com/office/drawing/2014/main" id="{7FF4D0AD-E040-BD38-5D18-C62113CB30B6}"/>
              </a:ext>
            </a:extLst>
          </p:cNvPr>
          <p:cNvSpPr txBox="1"/>
          <p:nvPr/>
        </p:nvSpPr>
        <p:spPr>
          <a:xfrm>
            <a:off x="512470" y="5276215"/>
            <a:ext cx="2428240"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AB9268"/>
                </a:solidFill>
                <a:latin typeface="Arial"/>
                <a:cs typeface="Arial"/>
              </a:rPr>
              <a:t>‒</a:t>
            </a:r>
            <a:r>
              <a:rPr sz="1000" spc="335" dirty="0">
                <a:solidFill>
                  <a:srgbClr val="AB9268"/>
                </a:solidFill>
                <a:latin typeface="Arial"/>
                <a:cs typeface="Arial"/>
              </a:rPr>
              <a:t> </a:t>
            </a:r>
            <a:r>
              <a:rPr sz="1000" spc="-25" dirty="0">
                <a:solidFill>
                  <a:srgbClr val="465157"/>
                </a:solidFill>
                <a:latin typeface="Calibri"/>
                <a:cs typeface="Calibri"/>
              </a:rPr>
              <a:t>Draft</a:t>
            </a:r>
            <a:r>
              <a:rPr sz="1000" spc="-20" dirty="0">
                <a:solidFill>
                  <a:srgbClr val="465157"/>
                </a:solidFill>
                <a:latin typeface="Calibri"/>
                <a:cs typeface="Calibri"/>
              </a:rPr>
              <a:t> </a:t>
            </a:r>
            <a:r>
              <a:rPr sz="1000" dirty="0">
                <a:solidFill>
                  <a:srgbClr val="465157"/>
                </a:solidFill>
                <a:latin typeface="Calibri"/>
                <a:cs typeface="Calibri"/>
              </a:rPr>
              <a:t>Sales and Purchase</a:t>
            </a:r>
            <a:r>
              <a:rPr sz="1000" spc="-15" dirty="0">
                <a:solidFill>
                  <a:srgbClr val="465157"/>
                </a:solidFill>
                <a:latin typeface="Calibri"/>
                <a:cs typeface="Calibri"/>
              </a:rPr>
              <a:t> </a:t>
            </a:r>
            <a:r>
              <a:rPr sz="1000" spc="-20" dirty="0">
                <a:solidFill>
                  <a:srgbClr val="465157"/>
                </a:solidFill>
                <a:latin typeface="Calibri"/>
                <a:cs typeface="Calibri"/>
              </a:rPr>
              <a:t>Agreement</a:t>
            </a:r>
            <a:r>
              <a:rPr sz="1000" spc="40" dirty="0">
                <a:solidFill>
                  <a:srgbClr val="465157"/>
                </a:solidFill>
                <a:latin typeface="Calibri"/>
                <a:cs typeface="Calibri"/>
              </a:rPr>
              <a:t> </a:t>
            </a:r>
            <a:r>
              <a:rPr sz="1000" spc="-10" dirty="0">
                <a:solidFill>
                  <a:srgbClr val="465157"/>
                </a:solidFill>
                <a:latin typeface="Calibri"/>
                <a:cs typeface="Calibri"/>
              </a:rPr>
              <a:t>(“SPA”)</a:t>
            </a:r>
            <a:endParaRPr sz="1000">
              <a:latin typeface="Calibri"/>
              <a:cs typeface="Calibri"/>
            </a:endParaRPr>
          </a:p>
        </p:txBody>
      </p:sp>
      <p:sp>
        <p:nvSpPr>
          <p:cNvPr id="32" name="object 32">
            <a:extLst>
              <a:ext uri="{FF2B5EF4-FFF2-40B4-BE49-F238E27FC236}">
                <a16:creationId xmlns:a16="http://schemas.microsoft.com/office/drawing/2014/main" id="{CD888D42-81E3-5E21-7109-3F43EA6B8397}"/>
              </a:ext>
            </a:extLst>
          </p:cNvPr>
          <p:cNvSpPr txBox="1"/>
          <p:nvPr/>
        </p:nvSpPr>
        <p:spPr>
          <a:xfrm>
            <a:off x="353669" y="5596255"/>
            <a:ext cx="1306195" cy="177800"/>
          </a:xfrm>
          <a:prstGeom prst="rect">
            <a:avLst/>
          </a:prstGeom>
        </p:spPr>
        <p:txBody>
          <a:bodyPr vert="horz" wrap="square" lIns="0" tIns="12065" rIns="0" bIns="0" rtlCol="0">
            <a:spAutoFit/>
          </a:bodyPr>
          <a:lstStyle/>
          <a:p>
            <a:pPr marL="149860" indent="-137160">
              <a:lnSpc>
                <a:spcPct val="100000"/>
              </a:lnSpc>
              <a:spcBef>
                <a:spcPts val="95"/>
              </a:spcBef>
              <a:buClr>
                <a:srgbClr val="AB9268"/>
              </a:buClr>
              <a:buFont typeface="Wingdings"/>
              <a:buChar char=""/>
              <a:tabLst>
                <a:tab pos="149860" algn="l"/>
              </a:tabLst>
            </a:pPr>
            <a:r>
              <a:rPr sz="1000" spc="-10" dirty="0">
                <a:solidFill>
                  <a:srgbClr val="465157"/>
                </a:solidFill>
                <a:latin typeface="Calibri"/>
                <a:cs typeface="Calibri"/>
              </a:rPr>
              <a:t>Negotiation</a:t>
            </a:r>
            <a:r>
              <a:rPr sz="1000" spc="10" dirty="0">
                <a:solidFill>
                  <a:srgbClr val="465157"/>
                </a:solidFill>
                <a:latin typeface="Calibri"/>
                <a:cs typeface="Calibri"/>
              </a:rPr>
              <a:t> </a:t>
            </a:r>
            <a:r>
              <a:rPr sz="1000" dirty="0">
                <a:solidFill>
                  <a:srgbClr val="465157"/>
                </a:solidFill>
                <a:latin typeface="Calibri"/>
                <a:cs typeface="Calibri"/>
              </a:rPr>
              <a:t>and</a:t>
            </a:r>
            <a:r>
              <a:rPr sz="1000" spc="25" dirty="0">
                <a:solidFill>
                  <a:srgbClr val="465157"/>
                </a:solidFill>
                <a:latin typeface="Calibri"/>
                <a:cs typeface="Calibri"/>
              </a:rPr>
              <a:t> </a:t>
            </a:r>
            <a:r>
              <a:rPr sz="1000" spc="-20" dirty="0">
                <a:solidFill>
                  <a:srgbClr val="465157"/>
                </a:solidFill>
                <a:latin typeface="Calibri"/>
                <a:cs typeface="Calibri"/>
              </a:rPr>
              <a:t>Close</a:t>
            </a:r>
            <a:endParaRPr sz="1000">
              <a:latin typeface="Calibri"/>
              <a:cs typeface="Calibri"/>
            </a:endParaRPr>
          </a:p>
        </p:txBody>
      </p:sp>
      <p:sp>
        <p:nvSpPr>
          <p:cNvPr id="33" name="object 33">
            <a:extLst>
              <a:ext uri="{FF2B5EF4-FFF2-40B4-BE49-F238E27FC236}">
                <a16:creationId xmlns:a16="http://schemas.microsoft.com/office/drawing/2014/main" id="{5BE6FFCE-38B2-C41B-8091-4089153CA40F}"/>
              </a:ext>
            </a:extLst>
          </p:cNvPr>
          <p:cNvSpPr txBox="1"/>
          <p:nvPr/>
        </p:nvSpPr>
        <p:spPr>
          <a:xfrm>
            <a:off x="512470" y="5900445"/>
            <a:ext cx="4625975" cy="360680"/>
          </a:xfrm>
          <a:prstGeom prst="rect">
            <a:avLst/>
          </a:prstGeom>
        </p:spPr>
        <p:txBody>
          <a:bodyPr vert="horz" wrap="square" lIns="0" tIns="12700" rIns="0" bIns="0" rtlCol="0">
            <a:spAutoFit/>
          </a:bodyPr>
          <a:lstStyle/>
          <a:p>
            <a:pPr marL="155575" marR="5080" indent="-143510">
              <a:lnSpc>
                <a:spcPct val="110000"/>
              </a:lnSpc>
              <a:spcBef>
                <a:spcPts val="100"/>
              </a:spcBef>
            </a:pPr>
            <a:r>
              <a:rPr sz="1000" dirty="0">
                <a:solidFill>
                  <a:srgbClr val="AB9268"/>
                </a:solidFill>
                <a:latin typeface="Arial"/>
                <a:cs typeface="Arial"/>
              </a:rPr>
              <a:t>‒</a:t>
            </a:r>
            <a:r>
              <a:rPr sz="1000" spc="260" dirty="0">
                <a:solidFill>
                  <a:srgbClr val="AB9268"/>
                </a:solidFill>
                <a:latin typeface="Arial"/>
                <a:cs typeface="Arial"/>
              </a:rPr>
              <a:t> </a:t>
            </a:r>
            <a:r>
              <a:rPr sz="1000" dirty="0">
                <a:solidFill>
                  <a:srgbClr val="465157"/>
                </a:solidFill>
                <a:latin typeface="Calibri"/>
                <a:cs typeface="Calibri"/>
              </a:rPr>
              <a:t>Exclusivity</a:t>
            </a:r>
            <a:r>
              <a:rPr sz="1000" spc="-35" dirty="0">
                <a:solidFill>
                  <a:srgbClr val="465157"/>
                </a:solidFill>
                <a:latin typeface="Calibri"/>
                <a:cs typeface="Calibri"/>
              </a:rPr>
              <a:t> </a:t>
            </a:r>
            <a:r>
              <a:rPr sz="1000" dirty="0">
                <a:solidFill>
                  <a:srgbClr val="465157"/>
                </a:solidFill>
                <a:latin typeface="Calibri"/>
                <a:cs typeface="Calibri"/>
              </a:rPr>
              <a:t>will</a:t>
            </a:r>
            <a:r>
              <a:rPr sz="1000" spc="-40" dirty="0">
                <a:solidFill>
                  <a:srgbClr val="465157"/>
                </a:solidFill>
                <a:latin typeface="Calibri"/>
                <a:cs typeface="Calibri"/>
              </a:rPr>
              <a:t> </a:t>
            </a:r>
            <a:r>
              <a:rPr sz="1000" dirty="0">
                <a:solidFill>
                  <a:srgbClr val="465157"/>
                </a:solidFill>
                <a:latin typeface="Calibri"/>
                <a:cs typeface="Calibri"/>
              </a:rPr>
              <a:t>be</a:t>
            </a:r>
            <a:r>
              <a:rPr sz="1000" spc="-35" dirty="0">
                <a:solidFill>
                  <a:srgbClr val="465157"/>
                </a:solidFill>
                <a:latin typeface="Calibri"/>
                <a:cs typeface="Calibri"/>
              </a:rPr>
              <a:t> </a:t>
            </a:r>
            <a:r>
              <a:rPr sz="1000" dirty="0">
                <a:solidFill>
                  <a:srgbClr val="465157"/>
                </a:solidFill>
                <a:latin typeface="Calibri"/>
                <a:cs typeface="Calibri"/>
              </a:rPr>
              <a:t>provided</a:t>
            </a:r>
            <a:r>
              <a:rPr sz="1000" spc="10" dirty="0">
                <a:solidFill>
                  <a:srgbClr val="465157"/>
                </a:solidFill>
                <a:latin typeface="Calibri"/>
                <a:cs typeface="Calibri"/>
              </a:rPr>
              <a:t> </a:t>
            </a:r>
            <a:r>
              <a:rPr sz="1000" dirty="0">
                <a:solidFill>
                  <a:srgbClr val="465157"/>
                </a:solidFill>
                <a:latin typeface="Calibri"/>
                <a:cs typeface="Calibri"/>
              </a:rPr>
              <a:t>to</a:t>
            </a:r>
            <a:r>
              <a:rPr sz="1000" spc="-40" dirty="0">
                <a:solidFill>
                  <a:srgbClr val="465157"/>
                </a:solidFill>
                <a:latin typeface="Calibri"/>
                <a:cs typeface="Calibri"/>
              </a:rPr>
              <a:t> </a:t>
            </a:r>
            <a:r>
              <a:rPr sz="1000" spc="-10" dirty="0">
                <a:solidFill>
                  <a:srgbClr val="465157"/>
                </a:solidFill>
                <a:latin typeface="Calibri"/>
                <a:cs typeface="Calibri"/>
              </a:rPr>
              <a:t>the</a:t>
            </a:r>
            <a:r>
              <a:rPr sz="1000" spc="-35" dirty="0">
                <a:solidFill>
                  <a:srgbClr val="465157"/>
                </a:solidFill>
                <a:latin typeface="Calibri"/>
                <a:cs typeface="Calibri"/>
              </a:rPr>
              <a:t> </a:t>
            </a:r>
            <a:r>
              <a:rPr sz="1000" dirty="0">
                <a:solidFill>
                  <a:srgbClr val="465157"/>
                </a:solidFill>
                <a:latin typeface="Calibri"/>
                <a:cs typeface="Calibri"/>
              </a:rPr>
              <a:t>highest</a:t>
            </a:r>
            <a:r>
              <a:rPr sz="1000" spc="-30" dirty="0">
                <a:solidFill>
                  <a:srgbClr val="465157"/>
                </a:solidFill>
                <a:latin typeface="Calibri"/>
                <a:cs typeface="Calibri"/>
              </a:rPr>
              <a:t> </a:t>
            </a:r>
            <a:r>
              <a:rPr sz="1000" spc="-10" dirty="0">
                <a:solidFill>
                  <a:srgbClr val="465157"/>
                </a:solidFill>
                <a:latin typeface="Calibri"/>
                <a:cs typeface="Calibri"/>
              </a:rPr>
              <a:t>BAFO</a:t>
            </a:r>
            <a:r>
              <a:rPr sz="1000" spc="-50" dirty="0">
                <a:solidFill>
                  <a:srgbClr val="465157"/>
                </a:solidFill>
                <a:latin typeface="Calibri"/>
                <a:cs typeface="Calibri"/>
              </a:rPr>
              <a:t> </a:t>
            </a:r>
            <a:r>
              <a:rPr sz="1000" dirty="0">
                <a:solidFill>
                  <a:srgbClr val="465157"/>
                </a:solidFill>
                <a:latin typeface="Calibri"/>
                <a:cs typeface="Calibri"/>
              </a:rPr>
              <a:t>to</a:t>
            </a:r>
            <a:r>
              <a:rPr sz="1000" spc="-20" dirty="0">
                <a:solidFill>
                  <a:srgbClr val="465157"/>
                </a:solidFill>
                <a:latin typeface="Calibri"/>
                <a:cs typeface="Calibri"/>
              </a:rPr>
              <a:t> </a:t>
            </a:r>
            <a:r>
              <a:rPr sz="1000" dirty="0">
                <a:solidFill>
                  <a:srgbClr val="465157"/>
                </a:solidFill>
                <a:latin typeface="Calibri"/>
                <a:cs typeface="Calibri"/>
              </a:rPr>
              <a:t>begin</a:t>
            </a:r>
            <a:r>
              <a:rPr sz="1000" spc="-25" dirty="0">
                <a:solidFill>
                  <a:srgbClr val="465157"/>
                </a:solidFill>
                <a:latin typeface="Calibri"/>
                <a:cs typeface="Calibri"/>
              </a:rPr>
              <a:t> </a:t>
            </a:r>
            <a:r>
              <a:rPr sz="1000" spc="-10" dirty="0">
                <a:solidFill>
                  <a:srgbClr val="465157"/>
                </a:solidFill>
                <a:latin typeface="Calibri"/>
                <a:cs typeface="Calibri"/>
              </a:rPr>
              <a:t>final</a:t>
            </a:r>
            <a:r>
              <a:rPr sz="1000" spc="-45" dirty="0">
                <a:solidFill>
                  <a:srgbClr val="465157"/>
                </a:solidFill>
                <a:latin typeface="Calibri"/>
                <a:cs typeface="Calibri"/>
              </a:rPr>
              <a:t> </a:t>
            </a:r>
            <a:r>
              <a:rPr sz="1000" dirty="0">
                <a:solidFill>
                  <a:srgbClr val="465157"/>
                </a:solidFill>
                <a:latin typeface="Calibri"/>
                <a:cs typeface="Calibri"/>
              </a:rPr>
              <a:t>SPA</a:t>
            </a:r>
            <a:r>
              <a:rPr sz="1000" spc="-30" dirty="0">
                <a:solidFill>
                  <a:srgbClr val="465157"/>
                </a:solidFill>
                <a:latin typeface="Calibri"/>
                <a:cs typeface="Calibri"/>
              </a:rPr>
              <a:t> </a:t>
            </a:r>
            <a:r>
              <a:rPr sz="1000" dirty="0">
                <a:solidFill>
                  <a:srgbClr val="465157"/>
                </a:solidFill>
                <a:latin typeface="Calibri"/>
                <a:cs typeface="Calibri"/>
              </a:rPr>
              <a:t>negotiation</a:t>
            </a:r>
            <a:r>
              <a:rPr sz="1000" spc="10" dirty="0">
                <a:solidFill>
                  <a:srgbClr val="465157"/>
                </a:solidFill>
                <a:latin typeface="Calibri"/>
                <a:cs typeface="Calibri"/>
              </a:rPr>
              <a:t> </a:t>
            </a:r>
            <a:r>
              <a:rPr sz="1000" dirty="0">
                <a:solidFill>
                  <a:srgbClr val="465157"/>
                </a:solidFill>
                <a:latin typeface="Calibri"/>
                <a:cs typeface="Calibri"/>
              </a:rPr>
              <a:t>and</a:t>
            </a:r>
            <a:r>
              <a:rPr sz="1000" spc="-35" dirty="0">
                <a:solidFill>
                  <a:srgbClr val="465157"/>
                </a:solidFill>
                <a:latin typeface="Calibri"/>
                <a:cs typeface="Calibri"/>
              </a:rPr>
              <a:t> </a:t>
            </a:r>
            <a:r>
              <a:rPr sz="1000" spc="-20" dirty="0">
                <a:solidFill>
                  <a:srgbClr val="465157"/>
                </a:solidFill>
                <a:latin typeface="Calibri"/>
                <a:cs typeface="Calibri"/>
              </a:rPr>
              <a:t>work </a:t>
            </a:r>
            <a:r>
              <a:rPr sz="1000" spc="-10" dirty="0">
                <a:solidFill>
                  <a:srgbClr val="465157"/>
                </a:solidFill>
                <a:latin typeface="Calibri"/>
                <a:cs typeface="Calibri"/>
              </a:rPr>
              <a:t>towards</a:t>
            </a:r>
            <a:r>
              <a:rPr sz="1000" dirty="0">
                <a:solidFill>
                  <a:srgbClr val="465157"/>
                </a:solidFill>
                <a:latin typeface="Calibri"/>
                <a:cs typeface="Calibri"/>
              </a:rPr>
              <a:t> deal</a:t>
            </a:r>
            <a:r>
              <a:rPr sz="1000" spc="-10" dirty="0">
                <a:solidFill>
                  <a:srgbClr val="465157"/>
                </a:solidFill>
                <a:latin typeface="Calibri"/>
                <a:cs typeface="Calibri"/>
              </a:rPr>
              <a:t> completion</a:t>
            </a:r>
            <a:endParaRPr sz="1000">
              <a:latin typeface="Calibri"/>
              <a:cs typeface="Calibri"/>
            </a:endParaRPr>
          </a:p>
        </p:txBody>
      </p:sp>
      <p:graphicFrame>
        <p:nvGraphicFramePr>
          <p:cNvPr id="35" name="object 35">
            <a:extLst>
              <a:ext uri="{FF2B5EF4-FFF2-40B4-BE49-F238E27FC236}">
                <a16:creationId xmlns:a16="http://schemas.microsoft.com/office/drawing/2014/main" id="{58BDBD31-B222-D10C-994B-2FE5CF050069}"/>
              </a:ext>
            </a:extLst>
          </p:cNvPr>
          <p:cNvGraphicFramePr>
            <a:graphicFrameLocks noGrp="1"/>
          </p:cNvGraphicFramePr>
          <p:nvPr>
            <p:extLst>
              <p:ext uri="{D42A27DB-BD31-4B8C-83A1-F6EECF244321}">
                <p14:modId xmlns:p14="http://schemas.microsoft.com/office/powerpoint/2010/main" val="533683090"/>
              </p:ext>
            </p:extLst>
          </p:nvPr>
        </p:nvGraphicFramePr>
        <p:xfrm>
          <a:off x="5606159" y="3350049"/>
          <a:ext cx="4734557" cy="1456690"/>
        </p:xfrm>
        <a:graphic>
          <a:graphicData uri="http://schemas.openxmlformats.org/drawingml/2006/table">
            <a:tbl>
              <a:tblPr firstRow="1" bandRow="1">
                <a:tableStyleId>{2D5ABB26-0587-4C30-8999-92F81FD0307C}</a:tableStyleId>
              </a:tblPr>
              <a:tblGrid>
                <a:gridCol w="1334135">
                  <a:extLst>
                    <a:ext uri="{9D8B030D-6E8A-4147-A177-3AD203B41FA5}">
                      <a16:colId xmlns:a16="http://schemas.microsoft.com/office/drawing/2014/main" val="20000"/>
                    </a:ext>
                  </a:extLst>
                </a:gridCol>
                <a:gridCol w="1236344">
                  <a:extLst>
                    <a:ext uri="{9D8B030D-6E8A-4147-A177-3AD203B41FA5}">
                      <a16:colId xmlns:a16="http://schemas.microsoft.com/office/drawing/2014/main" val="20001"/>
                    </a:ext>
                  </a:extLst>
                </a:gridCol>
                <a:gridCol w="999489">
                  <a:extLst>
                    <a:ext uri="{9D8B030D-6E8A-4147-A177-3AD203B41FA5}">
                      <a16:colId xmlns:a16="http://schemas.microsoft.com/office/drawing/2014/main" val="20002"/>
                    </a:ext>
                  </a:extLst>
                </a:gridCol>
                <a:gridCol w="1164589">
                  <a:extLst>
                    <a:ext uri="{9D8B030D-6E8A-4147-A177-3AD203B41FA5}">
                      <a16:colId xmlns:a16="http://schemas.microsoft.com/office/drawing/2014/main" val="20003"/>
                    </a:ext>
                  </a:extLst>
                </a:gridCol>
              </a:tblGrid>
              <a:tr h="485775">
                <a:tc>
                  <a:txBody>
                    <a:bodyPr/>
                    <a:lstStyle/>
                    <a:p>
                      <a:pPr>
                        <a:lnSpc>
                          <a:spcPct val="100000"/>
                        </a:lnSpc>
                        <a:spcBef>
                          <a:spcPts val="114"/>
                        </a:spcBef>
                      </a:pPr>
                      <a:endParaRPr lang="en-GB" sz="1000">
                        <a:latin typeface="Times New Roman"/>
                        <a:cs typeface="Times New Roman"/>
                      </a:endParaRPr>
                    </a:p>
                    <a:p>
                      <a:pPr marL="69215">
                        <a:lnSpc>
                          <a:spcPct val="100000"/>
                        </a:lnSpc>
                      </a:pPr>
                      <a:r>
                        <a:rPr lang="en-GB" sz="1000">
                          <a:solidFill>
                            <a:srgbClr val="343A40"/>
                          </a:solidFill>
                          <a:latin typeface="Calibri"/>
                          <a:cs typeface="Calibri"/>
                        </a:rPr>
                        <a:t>SPV</a:t>
                      </a:r>
                      <a:r>
                        <a:rPr lang="en-GB" sz="1000" spc="-20">
                          <a:solidFill>
                            <a:srgbClr val="343A40"/>
                          </a:solidFill>
                          <a:latin typeface="Calibri"/>
                          <a:cs typeface="Calibri"/>
                        </a:rPr>
                        <a:t> Name</a:t>
                      </a:r>
                      <a:endParaRPr lang="en-GB" sz="1000">
                        <a:latin typeface="Calibri"/>
                        <a:cs typeface="Calibri"/>
                      </a:endParaRPr>
                    </a:p>
                  </a:txBody>
                  <a:tcPr marL="0" marR="0" marT="14604" marB="0">
                    <a:lnL w="12700">
                      <a:solidFill>
                        <a:srgbClr val="FFFFFF"/>
                      </a:solidFill>
                      <a:prstDash val="solid"/>
                    </a:lnL>
                    <a:lnT w="12700">
                      <a:solidFill>
                        <a:srgbClr val="FFFFFF"/>
                      </a:solidFill>
                      <a:prstDash val="solid"/>
                    </a:lnT>
                    <a:lnB w="12700">
                      <a:solidFill>
                        <a:srgbClr val="2C384B"/>
                      </a:solidFill>
                      <a:prstDash val="solid"/>
                    </a:lnB>
                  </a:tcPr>
                </a:tc>
                <a:tc>
                  <a:txBody>
                    <a:bodyPr/>
                    <a:lstStyle/>
                    <a:p>
                      <a:pPr>
                        <a:lnSpc>
                          <a:spcPct val="100000"/>
                        </a:lnSpc>
                        <a:spcBef>
                          <a:spcPts val="114"/>
                        </a:spcBef>
                      </a:pPr>
                      <a:endParaRPr lang="en-GB" sz="1000" dirty="0">
                        <a:latin typeface="Times New Roman"/>
                        <a:cs typeface="Times New Roman"/>
                      </a:endParaRPr>
                    </a:p>
                    <a:p>
                      <a:pPr marL="383540">
                        <a:lnSpc>
                          <a:spcPct val="100000"/>
                        </a:lnSpc>
                      </a:pPr>
                      <a:r>
                        <a:rPr lang="en-GB" sz="1000" spc="-10" dirty="0">
                          <a:solidFill>
                            <a:srgbClr val="343A40"/>
                          </a:solidFill>
                          <a:latin typeface="Calibri"/>
                          <a:cs typeface="Calibri"/>
                        </a:rPr>
                        <a:t>Location</a:t>
                      </a:r>
                      <a:endParaRPr lang="en-GB" sz="1000" dirty="0">
                        <a:latin typeface="Calibri"/>
                        <a:cs typeface="Calibri"/>
                      </a:endParaRPr>
                    </a:p>
                  </a:txBody>
                  <a:tcPr marL="0" marR="0" marT="14604" marB="0">
                    <a:lnT w="12700">
                      <a:solidFill>
                        <a:srgbClr val="FFFFFF"/>
                      </a:solidFill>
                      <a:prstDash val="solid"/>
                    </a:lnT>
                    <a:lnB w="12700">
                      <a:solidFill>
                        <a:srgbClr val="2C384B"/>
                      </a:solidFill>
                      <a:prstDash val="solid"/>
                    </a:lnB>
                  </a:tcPr>
                </a:tc>
                <a:tc>
                  <a:txBody>
                    <a:bodyPr/>
                    <a:lstStyle/>
                    <a:p>
                      <a:pPr>
                        <a:lnSpc>
                          <a:spcPct val="100000"/>
                        </a:lnSpc>
                        <a:spcBef>
                          <a:spcPts val="114"/>
                        </a:spcBef>
                      </a:pPr>
                      <a:endParaRPr lang="en-GB" sz="1000">
                        <a:latin typeface="Times New Roman"/>
                        <a:cs typeface="Times New Roman"/>
                      </a:endParaRPr>
                    </a:p>
                    <a:p>
                      <a:pPr marL="195580">
                        <a:lnSpc>
                          <a:spcPct val="100000"/>
                        </a:lnSpc>
                      </a:pPr>
                      <a:r>
                        <a:rPr lang="en-GB" sz="1000" spc="-10">
                          <a:solidFill>
                            <a:srgbClr val="343A40"/>
                          </a:solidFill>
                          <a:latin typeface="Calibri"/>
                          <a:cs typeface="Calibri"/>
                        </a:rPr>
                        <a:t>Technology</a:t>
                      </a:r>
                      <a:endParaRPr lang="en-GB" sz="1000">
                        <a:latin typeface="Calibri"/>
                        <a:cs typeface="Calibri"/>
                      </a:endParaRPr>
                    </a:p>
                  </a:txBody>
                  <a:tcPr marL="0" marR="0" marT="14604" marB="0">
                    <a:lnT w="12700">
                      <a:solidFill>
                        <a:srgbClr val="FFFFFF"/>
                      </a:solidFill>
                      <a:prstDash val="solid"/>
                    </a:lnT>
                    <a:lnB w="12700">
                      <a:solidFill>
                        <a:srgbClr val="2C384B"/>
                      </a:solidFill>
                      <a:prstDash val="solid"/>
                    </a:lnB>
                  </a:tcPr>
                </a:tc>
                <a:tc>
                  <a:txBody>
                    <a:bodyPr/>
                    <a:lstStyle/>
                    <a:p>
                      <a:pPr>
                        <a:lnSpc>
                          <a:spcPct val="100000"/>
                        </a:lnSpc>
                        <a:spcBef>
                          <a:spcPts val="114"/>
                        </a:spcBef>
                      </a:pPr>
                      <a:endParaRPr lang="en-GB" sz="1000" dirty="0">
                        <a:latin typeface="Times New Roman"/>
                        <a:cs typeface="Times New Roman"/>
                      </a:endParaRPr>
                    </a:p>
                    <a:p>
                      <a:pPr marL="6985" algn="ctr">
                        <a:lnSpc>
                          <a:spcPct val="100000"/>
                        </a:lnSpc>
                      </a:pPr>
                      <a:r>
                        <a:rPr lang="en-GB" sz="1000" spc="-10" dirty="0">
                          <a:solidFill>
                            <a:srgbClr val="343A40"/>
                          </a:solidFill>
                          <a:latin typeface="Calibri"/>
                          <a:cs typeface="Calibri"/>
                        </a:rPr>
                        <a:t>Capacity</a:t>
                      </a:r>
                      <a:endParaRPr lang="en-GB" sz="1000" dirty="0">
                        <a:latin typeface="Calibri"/>
                        <a:cs typeface="Calibri"/>
                      </a:endParaRPr>
                    </a:p>
                  </a:txBody>
                  <a:tcPr marL="0" marR="0" marT="14604" marB="0">
                    <a:lnR w="12700">
                      <a:solidFill>
                        <a:srgbClr val="FFFFFF"/>
                      </a:solidFill>
                      <a:prstDash val="solid"/>
                    </a:lnR>
                    <a:lnT w="12700">
                      <a:solidFill>
                        <a:srgbClr val="FFFFFF"/>
                      </a:solidFill>
                      <a:prstDash val="solid"/>
                    </a:lnT>
                    <a:lnB w="12700">
                      <a:solidFill>
                        <a:srgbClr val="2C384B"/>
                      </a:solidFill>
                      <a:prstDash val="solid"/>
                    </a:lnB>
                  </a:tcPr>
                </a:tc>
                <a:extLst>
                  <a:ext uri="{0D108BD9-81ED-4DB2-BD59-A6C34878D82A}">
                    <a16:rowId xmlns:a16="http://schemas.microsoft.com/office/drawing/2014/main" val="10000"/>
                  </a:ext>
                </a:extLst>
              </a:tr>
              <a:tr h="485775">
                <a:tc>
                  <a:txBody>
                    <a:bodyPr/>
                    <a:lstStyle/>
                    <a:p>
                      <a:pPr>
                        <a:lnSpc>
                          <a:spcPct val="100000"/>
                        </a:lnSpc>
                        <a:spcBef>
                          <a:spcPts val="114"/>
                        </a:spcBef>
                      </a:pPr>
                      <a:endParaRPr lang="en-GB" sz="1000" dirty="0">
                        <a:latin typeface="Times New Roman"/>
                        <a:cs typeface="Times New Roman"/>
                      </a:endParaRPr>
                    </a:p>
                    <a:p>
                      <a:pPr marL="69215">
                        <a:lnSpc>
                          <a:spcPct val="100000"/>
                        </a:lnSpc>
                      </a:pPr>
                      <a:r>
                        <a:rPr lang="en-GB" sz="1000" dirty="0">
                          <a:solidFill>
                            <a:srgbClr val="343A40"/>
                          </a:solidFill>
                          <a:latin typeface="Calibri"/>
                          <a:cs typeface="Calibri"/>
                        </a:rPr>
                        <a:t>Braxbess Ltd</a:t>
                      </a:r>
                      <a:endParaRPr lang="en-GB" sz="1000" dirty="0">
                        <a:latin typeface="Calibri"/>
                        <a:cs typeface="Calibri"/>
                      </a:endParaRPr>
                    </a:p>
                  </a:txBody>
                  <a:tcPr marL="0" marR="0" marT="14604" marB="0">
                    <a:lnL w="12700">
                      <a:solidFill>
                        <a:srgbClr val="FFFFFF"/>
                      </a:solidFill>
                      <a:prstDash val="solid"/>
                    </a:lnL>
                    <a:lnT w="12700">
                      <a:solidFill>
                        <a:srgbClr val="2C384B"/>
                      </a:solidFill>
                      <a:prstDash val="solid"/>
                    </a:lnT>
                    <a:lnB w="12700">
                      <a:solidFill>
                        <a:srgbClr val="BEBEBE"/>
                      </a:solidFill>
                      <a:prstDash val="solid"/>
                    </a:lnB>
                  </a:tcPr>
                </a:tc>
                <a:tc>
                  <a:txBody>
                    <a:bodyPr/>
                    <a:lstStyle/>
                    <a:p>
                      <a:pPr marL="102870" marR="110489" indent="263525">
                        <a:lnSpc>
                          <a:spcPct val="102000"/>
                        </a:lnSpc>
                        <a:spcBef>
                          <a:spcPts val="625"/>
                        </a:spcBef>
                      </a:pPr>
                      <a:r>
                        <a:rPr lang="en-GB" sz="1000" spc="-10">
                          <a:solidFill>
                            <a:srgbClr val="2C384B"/>
                          </a:solidFill>
                          <a:latin typeface="Calibri"/>
                          <a:cs typeface="Calibri"/>
                        </a:rPr>
                        <a:t>Branxton</a:t>
                      </a:r>
                      <a:endParaRPr lang="en-GB" sz="1000" dirty="0">
                        <a:latin typeface="Calibri"/>
                        <a:cs typeface="Calibri"/>
                      </a:endParaRPr>
                    </a:p>
                  </a:txBody>
                  <a:tcPr marL="0" marR="0" marT="79375" marB="0">
                    <a:lnT w="12700">
                      <a:solidFill>
                        <a:srgbClr val="2C384B"/>
                      </a:solidFill>
                      <a:prstDash val="solid"/>
                    </a:lnT>
                    <a:lnB w="12700">
                      <a:solidFill>
                        <a:srgbClr val="BEBEBE"/>
                      </a:solidFill>
                      <a:prstDash val="solid"/>
                    </a:lnB>
                  </a:tcPr>
                </a:tc>
                <a:tc rowSpan="2">
                  <a:txBody>
                    <a:bodyPr/>
                    <a:lstStyle/>
                    <a:p>
                      <a:pPr>
                        <a:lnSpc>
                          <a:spcPct val="100000"/>
                        </a:lnSpc>
                      </a:pPr>
                      <a:endParaRPr lang="en-GB" sz="1000" dirty="0">
                        <a:latin typeface="Times New Roman"/>
                        <a:cs typeface="Times New Roman"/>
                      </a:endParaRPr>
                    </a:p>
                    <a:p>
                      <a:pPr>
                        <a:lnSpc>
                          <a:spcPct val="100000"/>
                        </a:lnSpc>
                        <a:spcBef>
                          <a:spcPts val="265"/>
                        </a:spcBef>
                      </a:pPr>
                      <a:endParaRPr lang="en-GB" sz="1000" dirty="0">
                        <a:latin typeface="Times New Roman"/>
                        <a:cs typeface="Times New Roman"/>
                      </a:endParaRPr>
                    </a:p>
                    <a:p>
                      <a:pPr marL="365125" marR="194945" indent="-160020">
                        <a:lnSpc>
                          <a:spcPct val="100000"/>
                        </a:lnSpc>
                      </a:pPr>
                      <a:r>
                        <a:rPr lang="en-GB" sz="1000" spc="-10" dirty="0">
                          <a:solidFill>
                            <a:srgbClr val="465157"/>
                          </a:solidFill>
                          <a:latin typeface="Calibri"/>
                          <a:cs typeface="Calibri"/>
                        </a:rPr>
                        <a:t>Standalone </a:t>
                      </a:r>
                      <a:r>
                        <a:rPr lang="en-GB" sz="1000" spc="-20" dirty="0">
                          <a:solidFill>
                            <a:srgbClr val="465157"/>
                          </a:solidFill>
                          <a:latin typeface="Calibri"/>
                          <a:cs typeface="Calibri"/>
                        </a:rPr>
                        <a:t>BESS</a:t>
                      </a:r>
                      <a:endParaRPr lang="en-GB" sz="1000" dirty="0">
                        <a:latin typeface="Calibri"/>
                        <a:cs typeface="Calibri"/>
                      </a:endParaRPr>
                    </a:p>
                  </a:txBody>
                  <a:tcPr marL="0" marR="0" marT="0" marB="0">
                    <a:lnT w="12700">
                      <a:solidFill>
                        <a:srgbClr val="2C384B"/>
                      </a:solidFill>
                      <a:prstDash val="solid"/>
                    </a:lnT>
                    <a:lnB w="12700">
                      <a:solidFill>
                        <a:srgbClr val="BEBEBE"/>
                      </a:solidFill>
                      <a:prstDash val="solid"/>
                    </a:lnB>
                  </a:tcPr>
                </a:tc>
                <a:tc>
                  <a:txBody>
                    <a:bodyPr/>
                    <a:lstStyle/>
                    <a:p>
                      <a:pPr>
                        <a:lnSpc>
                          <a:spcPct val="100000"/>
                        </a:lnSpc>
                        <a:spcBef>
                          <a:spcPts val="114"/>
                        </a:spcBef>
                      </a:pPr>
                      <a:endParaRPr lang="en-GB" sz="1000" dirty="0">
                        <a:latin typeface="Times New Roman"/>
                        <a:cs typeface="Times New Roman"/>
                      </a:endParaRPr>
                    </a:p>
                    <a:p>
                      <a:pPr marL="6985" algn="ctr">
                        <a:lnSpc>
                          <a:spcPct val="100000"/>
                        </a:lnSpc>
                      </a:pPr>
                      <a:r>
                        <a:rPr lang="en-GB" sz="1000" spc="-20" dirty="0">
                          <a:solidFill>
                            <a:srgbClr val="343A40"/>
                          </a:solidFill>
                          <a:latin typeface="Calibri"/>
                          <a:cs typeface="Calibri"/>
                        </a:rPr>
                        <a:t>480MW</a:t>
                      </a:r>
                      <a:endParaRPr lang="en-GB" sz="1000" dirty="0">
                        <a:latin typeface="Calibri"/>
                        <a:cs typeface="Calibri"/>
                      </a:endParaRPr>
                    </a:p>
                  </a:txBody>
                  <a:tcPr marL="0" marR="0" marT="14604" marB="0">
                    <a:lnR w="12700">
                      <a:solidFill>
                        <a:srgbClr val="FFFFFF"/>
                      </a:solidFill>
                      <a:prstDash val="solid"/>
                    </a:lnR>
                    <a:lnT w="12700">
                      <a:solidFill>
                        <a:srgbClr val="2C384B"/>
                      </a:solidFill>
                      <a:prstDash val="solid"/>
                    </a:lnT>
                    <a:lnB w="12700">
                      <a:solidFill>
                        <a:srgbClr val="BEBEBE"/>
                      </a:solidFill>
                      <a:prstDash val="solid"/>
                    </a:lnB>
                  </a:tcPr>
                </a:tc>
                <a:extLst>
                  <a:ext uri="{0D108BD9-81ED-4DB2-BD59-A6C34878D82A}">
                    <a16:rowId xmlns:a16="http://schemas.microsoft.com/office/drawing/2014/main" val="10001"/>
                  </a:ext>
                </a:extLst>
              </a:tr>
              <a:tr h="485140">
                <a:tc>
                  <a:txBody>
                    <a:bodyPr/>
                    <a:lstStyle/>
                    <a:p>
                      <a:pPr>
                        <a:lnSpc>
                          <a:spcPct val="100000"/>
                        </a:lnSpc>
                        <a:spcBef>
                          <a:spcPts val="114"/>
                        </a:spcBef>
                      </a:pPr>
                      <a:endParaRPr lang="en-GB" sz="1000" dirty="0">
                        <a:latin typeface="Times New Roman"/>
                        <a:cs typeface="Times New Roman"/>
                      </a:endParaRPr>
                    </a:p>
                    <a:p>
                      <a:pPr marL="69215">
                        <a:lnSpc>
                          <a:spcPct val="100000"/>
                        </a:lnSpc>
                      </a:pPr>
                      <a:r>
                        <a:rPr lang="en-GB" sz="1000" spc="-10" dirty="0">
                          <a:solidFill>
                            <a:srgbClr val="343A40"/>
                          </a:solidFill>
                          <a:latin typeface="Calibri"/>
                          <a:cs typeface="Calibri"/>
                        </a:rPr>
                        <a:t>Innerwick Storage Ltd</a:t>
                      </a:r>
                      <a:endParaRPr lang="en-GB" sz="1000" dirty="0">
                        <a:latin typeface="Calibri"/>
                        <a:cs typeface="Calibri"/>
                      </a:endParaRPr>
                    </a:p>
                  </a:txBody>
                  <a:tcPr marL="0" marR="0" marT="14604" marB="0">
                    <a:lnL w="12700">
                      <a:solidFill>
                        <a:srgbClr val="FFFFFF"/>
                      </a:solidFill>
                      <a:prstDash val="solid"/>
                    </a:lnL>
                    <a:lnT w="12700">
                      <a:solidFill>
                        <a:srgbClr val="BEBEBE"/>
                      </a:solidFill>
                      <a:prstDash val="solid"/>
                    </a:lnT>
                    <a:lnB w="12700">
                      <a:solidFill>
                        <a:srgbClr val="BEBEBE"/>
                      </a:solidFill>
                      <a:prstDash val="solid"/>
                    </a:lnB>
                  </a:tcPr>
                </a:tc>
                <a:tc>
                  <a:txBody>
                    <a:bodyPr/>
                    <a:lstStyle/>
                    <a:p>
                      <a:pPr marL="330200" marR="280670" indent="-55244" algn="ctr">
                        <a:lnSpc>
                          <a:spcPct val="102000"/>
                        </a:lnSpc>
                        <a:spcBef>
                          <a:spcPts val="625"/>
                        </a:spcBef>
                      </a:pPr>
                      <a:r>
                        <a:rPr lang="en-GB" sz="1000" spc="-10" dirty="0">
                          <a:solidFill>
                            <a:srgbClr val="2C384B"/>
                          </a:solidFill>
                          <a:latin typeface="Calibri"/>
                          <a:cs typeface="Calibri"/>
                        </a:rPr>
                        <a:t>Branxton</a:t>
                      </a:r>
                      <a:endParaRPr lang="en-GB" sz="1000" dirty="0">
                        <a:latin typeface="Calibri"/>
                        <a:cs typeface="Calibri"/>
                      </a:endParaRPr>
                    </a:p>
                  </a:txBody>
                  <a:tcPr marL="0" marR="0" marT="79375" marB="0">
                    <a:lnT w="12700">
                      <a:solidFill>
                        <a:srgbClr val="BEBEBE"/>
                      </a:solidFill>
                      <a:prstDash val="solid"/>
                    </a:lnT>
                    <a:lnB w="12700">
                      <a:solidFill>
                        <a:srgbClr val="BEBEBE"/>
                      </a:solidFill>
                      <a:prstDash val="solid"/>
                    </a:lnB>
                  </a:tcPr>
                </a:tc>
                <a:tc vMerge="1">
                  <a:txBody>
                    <a:bodyPr/>
                    <a:lstStyle/>
                    <a:p>
                      <a:endParaRPr/>
                    </a:p>
                  </a:txBody>
                  <a:tcPr marL="0" marR="0" marT="0" marB="0">
                    <a:lnT w="12700">
                      <a:solidFill>
                        <a:srgbClr val="2C384B"/>
                      </a:solidFill>
                      <a:prstDash val="solid"/>
                    </a:lnT>
                    <a:lnB w="12700">
                      <a:solidFill>
                        <a:srgbClr val="BEBEBE"/>
                      </a:solidFill>
                      <a:prstDash val="solid"/>
                    </a:lnB>
                  </a:tcPr>
                </a:tc>
                <a:tc>
                  <a:txBody>
                    <a:bodyPr/>
                    <a:lstStyle/>
                    <a:p>
                      <a:pPr>
                        <a:lnSpc>
                          <a:spcPct val="100000"/>
                        </a:lnSpc>
                        <a:spcBef>
                          <a:spcPts val="114"/>
                        </a:spcBef>
                      </a:pPr>
                      <a:endParaRPr lang="en-GB" sz="1000" dirty="0">
                        <a:latin typeface="Times New Roman"/>
                        <a:cs typeface="Times New Roman"/>
                      </a:endParaRPr>
                    </a:p>
                    <a:p>
                      <a:pPr marL="6985" algn="ctr">
                        <a:lnSpc>
                          <a:spcPct val="100000"/>
                        </a:lnSpc>
                      </a:pPr>
                      <a:r>
                        <a:rPr lang="en-GB" sz="1000" spc="-20" dirty="0">
                          <a:solidFill>
                            <a:srgbClr val="343A40"/>
                          </a:solidFill>
                          <a:latin typeface="Calibri"/>
                          <a:cs typeface="Calibri"/>
                        </a:rPr>
                        <a:t>170MW</a:t>
                      </a:r>
                      <a:endParaRPr lang="en-GB" sz="1000" dirty="0">
                        <a:latin typeface="Calibri"/>
                        <a:cs typeface="Calibri"/>
                      </a:endParaRPr>
                    </a:p>
                  </a:txBody>
                  <a:tcPr marL="0" marR="0" marT="14604" marB="0">
                    <a:lnR w="12700">
                      <a:solidFill>
                        <a:srgbClr val="FFFFFF"/>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2"/>
                  </a:ext>
                </a:extLst>
              </a:tr>
            </a:tbl>
          </a:graphicData>
        </a:graphic>
      </p:graphicFrame>
      <p:sp>
        <p:nvSpPr>
          <p:cNvPr id="36" name="object 36">
            <a:extLst>
              <a:ext uri="{FF2B5EF4-FFF2-40B4-BE49-F238E27FC236}">
                <a16:creationId xmlns:a16="http://schemas.microsoft.com/office/drawing/2014/main" id="{C00125F8-8FD0-FB9D-69B9-27375681688E}"/>
              </a:ext>
            </a:extLst>
          </p:cNvPr>
          <p:cNvSpPr txBox="1"/>
          <p:nvPr/>
        </p:nvSpPr>
        <p:spPr>
          <a:xfrm>
            <a:off x="5584697" y="1588770"/>
            <a:ext cx="4704080" cy="1056571"/>
          </a:xfrm>
          <a:prstGeom prst="rect">
            <a:avLst/>
          </a:prstGeom>
        </p:spPr>
        <p:txBody>
          <a:bodyPr vert="horz" wrap="square" lIns="0" tIns="13335" rIns="0" bIns="0" rtlCol="0">
            <a:spAutoFit/>
          </a:bodyPr>
          <a:lstStyle/>
          <a:p>
            <a:pPr marL="12700">
              <a:lnSpc>
                <a:spcPct val="100000"/>
              </a:lnSpc>
              <a:spcBef>
                <a:spcPts val="105"/>
              </a:spcBef>
            </a:pPr>
            <a:r>
              <a:rPr sz="1100" spc="-30" dirty="0">
                <a:solidFill>
                  <a:srgbClr val="343A40"/>
                </a:solidFill>
                <a:latin typeface="Trebuchet MS"/>
                <a:cs typeface="Trebuchet MS"/>
              </a:rPr>
              <a:t>Transaction</a:t>
            </a:r>
            <a:r>
              <a:rPr sz="1100" spc="-125" dirty="0">
                <a:solidFill>
                  <a:srgbClr val="343A40"/>
                </a:solidFill>
                <a:latin typeface="Trebuchet MS"/>
                <a:cs typeface="Trebuchet MS"/>
              </a:rPr>
              <a:t> </a:t>
            </a:r>
            <a:r>
              <a:rPr sz="1100" spc="-10" dirty="0">
                <a:solidFill>
                  <a:srgbClr val="343A40"/>
                </a:solidFill>
                <a:latin typeface="Trebuchet MS"/>
                <a:cs typeface="Trebuchet MS"/>
              </a:rPr>
              <a:t>Structure</a:t>
            </a:r>
            <a:endParaRPr sz="1100" dirty="0">
              <a:latin typeface="Trebuchet MS"/>
              <a:cs typeface="Trebuchet MS"/>
            </a:endParaRPr>
          </a:p>
          <a:p>
            <a:pPr marL="149860" marR="5080" indent="-137160">
              <a:lnSpc>
                <a:spcPct val="110000"/>
              </a:lnSpc>
              <a:spcBef>
                <a:spcPts val="780"/>
              </a:spcBef>
              <a:buClr>
                <a:srgbClr val="AB9268"/>
              </a:buClr>
              <a:buFont typeface="Wingdings"/>
              <a:buChar char=""/>
              <a:tabLst>
                <a:tab pos="149860" algn="l"/>
              </a:tabLst>
            </a:pPr>
            <a:r>
              <a:rPr sz="1000" dirty="0">
                <a:solidFill>
                  <a:srgbClr val="465157"/>
                </a:solidFill>
                <a:latin typeface="Calibri"/>
                <a:cs typeface="Calibri"/>
              </a:rPr>
              <a:t>The</a:t>
            </a:r>
            <a:r>
              <a:rPr sz="1000" spc="-20" dirty="0">
                <a:solidFill>
                  <a:srgbClr val="465157"/>
                </a:solidFill>
                <a:latin typeface="Calibri"/>
                <a:cs typeface="Calibri"/>
              </a:rPr>
              <a:t> preferred</a:t>
            </a:r>
            <a:r>
              <a:rPr sz="1000" spc="5" dirty="0">
                <a:solidFill>
                  <a:srgbClr val="465157"/>
                </a:solidFill>
                <a:latin typeface="Calibri"/>
                <a:cs typeface="Calibri"/>
              </a:rPr>
              <a:t> </a:t>
            </a:r>
            <a:r>
              <a:rPr sz="1000" dirty="0">
                <a:solidFill>
                  <a:srgbClr val="465157"/>
                </a:solidFill>
                <a:latin typeface="Calibri"/>
                <a:cs typeface="Calibri"/>
              </a:rPr>
              <a:t>transaction</a:t>
            </a:r>
            <a:r>
              <a:rPr sz="1000" spc="-20" dirty="0">
                <a:solidFill>
                  <a:srgbClr val="465157"/>
                </a:solidFill>
                <a:latin typeface="Calibri"/>
                <a:cs typeface="Calibri"/>
              </a:rPr>
              <a:t> structure</a:t>
            </a:r>
            <a:r>
              <a:rPr sz="1000" spc="-35" dirty="0">
                <a:solidFill>
                  <a:srgbClr val="465157"/>
                </a:solidFill>
                <a:latin typeface="Calibri"/>
                <a:cs typeface="Calibri"/>
              </a:rPr>
              <a:t> </a:t>
            </a:r>
            <a:r>
              <a:rPr sz="1000" dirty="0">
                <a:solidFill>
                  <a:srgbClr val="465157"/>
                </a:solidFill>
                <a:latin typeface="Calibri"/>
                <a:cs typeface="Calibri"/>
              </a:rPr>
              <a:t>will</a:t>
            </a:r>
            <a:r>
              <a:rPr sz="1000" spc="-40" dirty="0">
                <a:solidFill>
                  <a:srgbClr val="465157"/>
                </a:solidFill>
                <a:latin typeface="Calibri"/>
                <a:cs typeface="Calibri"/>
              </a:rPr>
              <a:t> </a:t>
            </a:r>
            <a:r>
              <a:rPr sz="1000" dirty="0">
                <a:solidFill>
                  <a:srgbClr val="465157"/>
                </a:solidFill>
                <a:latin typeface="Calibri"/>
                <a:cs typeface="Calibri"/>
              </a:rPr>
              <a:t>involve</a:t>
            </a:r>
            <a:r>
              <a:rPr sz="1000" spc="-10" dirty="0">
                <a:solidFill>
                  <a:srgbClr val="465157"/>
                </a:solidFill>
                <a:latin typeface="Calibri"/>
                <a:cs typeface="Calibri"/>
              </a:rPr>
              <a:t> the</a:t>
            </a:r>
            <a:r>
              <a:rPr sz="1000" spc="-20" dirty="0">
                <a:solidFill>
                  <a:srgbClr val="465157"/>
                </a:solidFill>
                <a:latin typeface="Calibri"/>
                <a:cs typeface="Calibri"/>
              </a:rPr>
              <a:t> </a:t>
            </a:r>
            <a:r>
              <a:rPr sz="1000" dirty="0">
                <a:solidFill>
                  <a:srgbClr val="465157"/>
                </a:solidFill>
                <a:latin typeface="Calibri"/>
                <a:cs typeface="Calibri"/>
              </a:rPr>
              <a:t>acquisition</a:t>
            </a:r>
            <a:r>
              <a:rPr sz="1000" spc="-35" dirty="0">
                <a:solidFill>
                  <a:srgbClr val="465157"/>
                </a:solidFill>
                <a:latin typeface="Calibri"/>
                <a:cs typeface="Calibri"/>
              </a:rPr>
              <a:t> </a:t>
            </a:r>
            <a:r>
              <a:rPr sz="1000" spc="-10" dirty="0">
                <a:solidFill>
                  <a:srgbClr val="465157"/>
                </a:solidFill>
                <a:latin typeface="Calibri"/>
                <a:cs typeface="Calibri"/>
              </a:rPr>
              <a:t>of</a:t>
            </a:r>
            <a:r>
              <a:rPr sz="1000" spc="-30" dirty="0">
                <a:solidFill>
                  <a:srgbClr val="465157"/>
                </a:solidFill>
                <a:latin typeface="Calibri"/>
                <a:cs typeface="Calibri"/>
              </a:rPr>
              <a:t> </a:t>
            </a:r>
            <a:r>
              <a:rPr sz="1000" dirty="0">
                <a:solidFill>
                  <a:srgbClr val="465157"/>
                </a:solidFill>
                <a:latin typeface="Calibri"/>
                <a:cs typeface="Calibri"/>
              </a:rPr>
              <a:t>100%</a:t>
            </a:r>
            <a:r>
              <a:rPr sz="1000" spc="-35" dirty="0">
                <a:solidFill>
                  <a:srgbClr val="465157"/>
                </a:solidFill>
                <a:latin typeface="Calibri"/>
                <a:cs typeface="Calibri"/>
              </a:rPr>
              <a:t> </a:t>
            </a:r>
            <a:r>
              <a:rPr sz="1000" spc="-10" dirty="0">
                <a:solidFill>
                  <a:srgbClr val="465157"/>
                </a:solidFill>
                <a:latin typeface="Calibri"/>
                <a:cs typeface="Calibri"/>
              </a:rPr>
              <a:t>of</a:t>
            </a:r>
            <a:r>
              <a:rPr sz="1000" spc="-30" dirty="0">
                <a:solidFill>
                  <a:srgbClr val="465157"/>
                </a:solidFill>
                <a:latin typeface="Calibri"/>
                <a:cs typeface="Calibri"/>
              </a:rPr>
              <a:t> </a:t>
            </a:r>
            <a:r>
              <a:rPr sz="1000" spc="-10" dirty="0">
                <a:solidFill>
                  <a:srgbClr val="465157"/>
                </a:solidFill>
                <a:latin typeface="Calibri"/>
                <a:cs typeface="Calibri"/>
              </a:rPr>
              <a:t>the</a:t>
            </a:r>
            <a:r>
              <a:rPr sz="1000" spc="-30" dirty="0">
                <a:solidFill>
                  <a:srgbClr val="465157"/>
                </a:solidFill>
                <a:latin typeface="Calibri"/>
                <a:cs typeface="Calibri"/>
              </a:rPr>
              <a:t> </a:t>
            </a:r>
            <a:r>
              <a:rPr sz="1000" spc="-10" dirty="0">
                <a:solidFill>
                  <a:srgbClr val="465157"/>
                </a:solidFill>
                <a:latin typeface="Calibri"/>
                <a:cs typeface="Calibri"/>
              </a:rPr>
              <a:t>shares</a:t>
            </a:r>
            <a:r>
              <a:rPr sz="1000" spc="-45" dirty="0">
                <a:solidFill>
                  <a:srgbClr val="465157"/>
                </a:solidFill>
                <a:latin typeface="Calibri"/>
                <a:cs typeface="Calibri"/>
              </a:rPr>
              <a:t> </a:t>
            </a:r>
            <a:r>
              <a:rPr sz="1000" spc="-25" dirty="0">
                <a:solidFill>
                  <a:srgbClr val="465157"/>
                </a:solidFill>
                <a:latin typeface="Calibri"/>
                <a:cs typeface="Calibri"/>
              </a:rPr>
              <a:t>of</a:t>
            </a:r>
            <a:r>
              <a:rPr sz="1000" spc="-10" dirty="0">
                <a:solidFill>
                  <a:srgbClr val="465157"/>
                </a:solidFill>
                <a:latin typeface="Calibri"/>
                <a:cs typeface="Calibri"/>
              </a:rPr>
              <a:t> the</a:t>
            </a:r>
            <a:r>
              <a:rPr sz="1000" spc="-40" dirty="0">
                <a:solidFill>
                  <a:srgbClr val="465157"/>
                </a:solidFill>
                <a:latin typeface="Calibri"/>
                <a:cs typeface="Calibri"/>
              </a:rPr>
              <a:t> </a:t>
            </a:r>
            <a:r>
              <a:rPr sz="1000" spc="-10" dirty="0">
                <a:solidFill>
                  <a:srgbClr val="465157"/>
                </a:solidFill>
                <a:latin typeface="Calibri"/>
                <a:cs typeface="Calibri"/>
              </a:rPr>
              <a:t>respective</a:t>
            </a:r>
            <a:r>
              <a:rPr sz="1000" dirty="0">
                <a:solidFill>
                  <a:srgbClr val="465157"/>
                </a:solidFill>
                <a:latin typeface="Calibri"/>
                <a:cs typeface="Calibri"/>
              </a:rPr>
              <a:t> SPVs</a:t>
            </a:r>
            <a:endParaRPr lang="en-GB" sz="1000" dirty="0">
              <a:solidFill>
                <a:srgbClr val="465157"/>
              </a:solidFill>
              <a:latin typeface="Calibri"/>
              <a:cs typeface="Calibri"/>
            </a:endParaRPr>
          </a:p>
          <a:p>
            <a:pPr marL="149860" marR="5080" indent="-137160">
              <a:lnSpc>
                <a:spcPct val="110000"/>
              </a:lnSpc>
              <a:spcBef>
                <a:spcPts val="780"/>
              </a:spcBef>
              <a:buClr>
                <a:srgbClr val="AB9268"/>
              </a:buClr>
              <a:buFont typeface="Wingdings"/>
              <a:buChar char=""/>
              <a:tabLst>
                <a:tab pos="149860" algn="l"/>
              </a:tabLst>
            </a:pPr>
            <a:r>
              <a:rPr lang="en-GB" sz="1000" dirty="0">
                <a:solidFill>
                  <a:srgbClr val="465157"/>
                </a:solidFill>
                <a:latin typeface="Calibri"/>
                <a:cs typeface="Calibri"/>
              </a:rPr>
              <a:t>EHD </a:t>
            </a:r>
            <a:r>
              <a:rPr sz="1000" dirty="0">
                <a:solidFill>
                  <a:srgbClr val="465157"/>
                </a:solidFill>
                <a:latin typeface="Calibri"/>
                <a:cs typeface="Calibri"/>
              </a:rPr>
              <a:t>will</a:t>
            </a:r>
            <a:r>
              <a:rPr sz="1000" spc="-15" dirty="0">
                <a:solidFill>
                  <a:srgbClr val="465157"/>
                </a:solidFill>
                <a:latin typeface="Calibri"/>
                <a:cs typeface="Calibri"/>
              </a:rPr>
              <a:t> </a:t>
            </a:r>
            <a:r>
              <a:rPr sz="1000" dirty="0">
                <a:solidFill>
                  <a:srgbClr val="465157"/>
                </a:solidFill>
                <a:latin typeface="Calibri"/>
                <a:cs typeface="Calibri"/>
              </a:rPr>
              <a:t>consider</a:t>
            </a:r>
            <a:r>
              <a:rPr sz="1000" spc="-5" dirty="0">
                <a:solidFill>
                  <a:srgbClr val="465157"/>
                </a:solidFill>
                <a:latin typeface="Calibri"/>
                <a:cs typeface="Calibri"/>
              </a:rPr>
              <a:t> </a:t>
            </a:r>
            <a:r>
              <a:rPr sz="1000" spc="-25" dirty="0">
                <a:solidFill>
                  <a:srgbClr val="465157"/>
                </a:solidFill>
                <a:latin typeface="Calibri"/>
                <a:cs typeface="Calibri"/>
              </a:rPr>
              <a:t>offers</a:t>
            </a:r>
            <a:r>
              <a:rPr sz="1000" spc="-15" dirty="0">
                <a:solidFill>
                  <a:srgbClr val="465157"/>
                </a:solidFill>
                <a:latin typeface="Calibri"/>
                <a:cs typeface="Calibri"/>
              </a:rPr>
              <a:t> </a:t>
            </a:r>
            <a:r>
              <a:rPr sz="1000" spc="-20" dirty="0">
                <a:solidFill>
                  <a:srgbClr val="465157"/>
                </a:solidFill>
                <a:latin typeface="Calibri"/>
                <a:cs typeface="Calibri"/>
              </a:rPr>
              <a:t>for </a:t>
            </a:r>
            <a:r>
              <a:rPr sz="1000" spc="-10" dirty="0">
                <a:solidFill>
                  <a:srgbClr val="465157"/>
                </a:solidFill>
                <a:latin typeface="Calibri"/>
                <a:cs typeface="Calibri"/>
              </a:rPr>
              <a:t>the</a:t>
            </a:r>
            <a:r>
              <a:rPr sz="1000" spc="-25" dirty="0">
                <a:solidFill>
                  <a:srgbClr val="465157"/>
                </a:solidFill>
                <a:latin typeface="Calibri"/>
                <a:cs typeface="Calibri"/>
              </a:rPr>
              <a:t> </a:t>
            </a:r>
            <a:r>
              <a:rPr sz="1000" dirty="0">
                <a:solidFill>
                  <a:srgbClr val="465157"/>
                </a:solidFill>
                <a:latin typeface="Calibri"/>
                <a:cs typeface="Calibri"/>
              </a:rPr>
              <a:t>acquisition</a:t>
            </a:r>
            <a:r>
              <a:rPr sz="1000" spc="-25" dirty="0">
                <a:solidFill>
                  <a:srgbClr val="465157"/>
                </a:solidFill>
                <a:latin typeface="Calibri"/>
                <a:cs typeface="Calibri"/>
              </a:rPr>
              <a:t> </a:t>
            </a:r>
            <a:r>
              <a:rPr sz="1000" dirty="0">
                <a:solidFill>
                  <a:srgbClr val="465157"/>
                </a:solidFill>
                <a:latin typeface="Calibri"/>
                <a:cs typeface="Calibri"/>
              </a:rPr>
              <a:t>of</a:t>
            </a:r>
            <a:r>
              <a:rPr sz="1000" spc="-15" dirty="0">
                <a:solidFill>
                  <a:srgbClr val="465157"/>
                </a:solidFill>
                <a:latin typeface="Calibri"/>
                <a:cs typeface="Calibri"/>
              </a:rPr>
              <a:t> </a:t>
            </a:r>
            <a:r>
              <a:rPr sz="1000" dirty="0">
                <a:solidFill>
                  <a:srgbClr val="465157"/>
                </a:solidFill>
                <a:latin typeface="Calibri"/>
                <a:cs typeface="Calibri"/>
              </a:rPr>
              <a:t>both</a:t>
            </a:r>
            <a:r>
              <a:rPr sz="1000" spc="-25" dirty="0">
                <a:solidFill>
                  <a:srgbClr val="465157"/>
                </a:solidFill>
                <a:latin typeface="Calibri"/>
                <a:cs typeface="Calibri"/>
              </a:rPr>
              <a:t> </a:t>
            </a:r>
            <a:r>
              <a:rPr sz="1000" dirty="0">
                <a:solidFill>
                  <a:srgbClr val="465157"/>
                </a:solidFill>
                <a:latin typeface="Calibri"/>
                <a:cs typeface="Calibri"/>
              </a:rPr>
              <a:t>SPVs</a:t>
            </a:r>
            <a:r>
              <a:rPr sz="1000" spc="-30" dirty="0">
                <a:solidFill>
                  <a:srgbClr val="465157"/>
                </a:solidFill>
                <a:latin typeface="Calibri"/>
                <a:cs typeface="Calibri"/>
              </a:rPr>
              <a:t> </a:t>
            </a:r>
            <a:r>
              <a:rPr sz="1000" spc="-10" dirty="0">
                <a:solidFill>
                  <a:srgbClr val="465157"/>
                </a:solidFill>
                <a:latin typeface="Calibri"/>
                <a:cs typeface="Calibri"/>
              </a:rPr>
              <a:t>separately or</a:t>
            </a:r>
            <a:r>
              <a:rPr sz="1000" spc="-25" dirty="0">
                <a:solidFill>
                  <a:srgbClr val="465157"/>
                </a:solidFill>
                <a:latin typeface="Calibri"/>
                <a:cs typeface="Calibri"/>
              </a:rPr>
              <a:t> </a:t>
            </a:r>
            <a:r>
              <a:rPr sz="1000" dirty="0">
                <a:solidFill>
                  <a:srgbClr val="465157"/>
                </a:solidFill>
                <a:latin typeface="Calibri"/>
                <a:cs typeface="Calibri"/>
              </a:rPr>
              <a:t>as</a:t>
            </a:r>
            <a:r>
              <a:rPr sz="1000" spc="-25" dirty="0">
                <a:solidFill>
                  <a:srgbClr val="465157"/>
                </a:solidFill>
                <a:latin typeface="Calibri"/>
                <a:cs typeface="Calibri"/>
              </a:rPr>
              <a:t> </a:t>
            </a:r>
            <a:r>
              <a:rPr sz="1000" spc="-10" dirty="0">
                <a:solidFill>
                  <a:srgbClr val="465157"/>
                </a:solidFill>
                <a:latin typeface="Calibri"/>
                <a:cs typeface="Calibri"/>
              </a:rPr>
              <a:t>part</a:t>
            </a:r>
            <a:r>
              <a:rPr sz="1000" spc="-20" dirty="0">
                <a:solidFill>
                  <a:srgbClr val="465157"/>
                </a:solidFill>
                <a:latin typeface="Calibri"/>
                <a:cs typeface="Calibri"/>
              </a:rPr>
              <a:t> </a:t>
            </a:r>
            <a:r>
              <a:rPr sz="1000" dirty="0">
                <a:solidFill>
                  <a:srgbClr val="465157"/>
                </a:solidFill>
                <a:latin typeface="Calibri"/>
                <a:cs typeface="Calibri"/>
              </a:rPr>
              <a:t>of</a:t>
            </a:r>
            <a:r>
              <a:rPr sz="1000" spc="-5" dirty="0">
                <a:solidFill>
                  <a:srgbClr val="465157"/>
                </a:solidFill>
                <a:latin typeface="Calibri"/>
                <a:cs typeface="Calibri"/>
              </a:rPr>
              <a:t> </a:t>
            </a:r>
            <a:r>
              <a:rPr sz="1000" dirty="0">
                <a:solidFill>
                  <a:srgbClr val="465157"/>
                </a:solidFill>
                <a:latin typeface="Calibri"/>
                <a:cs typeface="Calibri"/>
              </a:rPr>
              <a:t>a</a:t>
            </a:r>
            <a:r>
              <a:rPr sz="1000" spc="-30" dirty="0">
                <a:solidFill>
                  <a:srgbClr val="465157"/>
                </a:solidFill>
                <a:latin typeface="Calibri"/>
                <a:cs typeface="Calibri"/>
              </a:rPr>
              <a:t> </a:t>
            </a:r>
            <a:r>
              <a:rPr sz="1000" dirty="0">
                <a:solidFill>
                  <a:srgbClr val="465157"/>
                </a:solidFill>
                <a:latin typeface="Calibri"/>
                <a:cs typeface="Calibri"/>
              </a:rPr>
              <a:t>combined</a:t>
            </a:r>
            <a:r>
              <a:rPr sz="1000" spc="10" dirty="0">
                <a:solidFill>
                  <a:srgbClr val="465157"/>
                </a:solidFill>
                <a:latin typeface="Calibri"/>
                <a:cs typeface="Calibri"/>
              </a:rPr>
              <a:t> </a:t>
            </a:r>
            <a:r>
              <a:rPr sz="1000" dirty="0">
                <a:solidFill>
                  <a:srgbClr val="465157"/>
                </a:solidFill>
                <a:latin typeface="Calibri"/>
                <a:cs typeface="Calibri"/>
              </a:rPr>
              <a:t>purchase</a:t>
            </a:r>
            <a:r>
              <a:rPr lang="en-GB" sz="1000" dirty="0">
                <a:solidFill>
                  <a:srgbClr val="465157"/>
                </a:solidFill>
                <a:latin typeface="Calibri"/>
                <a:cs typeface="Calibri"/>
              </a:rPr>
              <a:t>e.</a:t>
            </a:r>
          </a:p>
        </p:txBody>
      </p:sp>
      <p:sp>
        <p:nvSpPr>
          <p:cNvPr id="38" name="object 38">
            <a:extLst>
              <a:ext uri="{FF2B5EF4-FFF2-40B4-BE49-F238E27FC236}">
                <a16:creationId xmlns:a16="http://schemas.microsoft.com/office/drawing/2014/main" id="{82C01E90-FCDC-CC93-68E5-12F2398BDCE7}"/>
              </a:ext>
            </a:extLst>
          </p:cNvPr>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50" dirty="0"/>
              <a:t>7</a:t>
            </a:fld>
            <a:endParaRPr spc="-50" dirty="0"/>
          </a:p>
        </p:txBody>
      </p:sp>
      <p:sp>
        <p:nvSpPr>
          <p:cNvPr id="39" name="TextBox 38">
            <a:extLst>
              <a:ext uri="{FF2B5EF4-FFF2-40B4-BE49-F238E27FC236}">
                <a16:creationId xmlns:a16="http://schemas.microsoft.com/office/drawing/2014/main" id="{5678012F-C110-D8C1-9F3C-39D6AEB9981A}"/>
              </a:ext>
            </a:extLst>
          </p:cNvPr>
          <p:cNvSpPr txBox="1"/>
          <p:nvPr/>
        </p:nvSpPr>
        <p:spPr>
          <a:xfrm>
            <a:off x="7327900" y="5843396"/>
            <a:ext cx="526936" cy="338554"/>
          </a:xfrm>
          <a:prstGeom prst="rect">
            <a:avLst/>
          </a:prstGeom>
          <a:noFill/>
        </p:spPr>
        <p:txBody>
          <a:bodyPr wrap="square" rtlCol="0">
            <a:spAutoFit/>
          </a:bodyPr>
          <a:lstStyle/>
          <a:p>
            <a:r>
              <a:rPr lang="en-GB" sz="800" dirty="0">
                <a:solidFill>
                  <a:srgbClr val="FF0000"/>
                </a:solidFill>
              </a:rPr>
              <a:t>Broker logo</a:t>
            </a:r>
          </a:p>
        </p:txBody>
      </p:sp>
      <p:pic>
        <p:nvPicPr>
          <p:cNvPr id="14" name="Picture 13" descr="A logo for a company&#10;&#10;Description automatically generated">
            <a:extLst>
              <a:ext uri="{FF2B5EF4-FFF2-40B4-BE49-F238E27FC236}">
                <a16:creationId xmlns:a16="http://schemas.microsoft.com/office/drawing/2014/main" id="{6AB72C82-5C41-50E6-B918-B6ED48F35D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78741" y="756602"/>
            <a:ext cx="561975" cy="561975"/>
          </a:xfrm>
          <a:prstGeom prst="rect">
            <a:avLst/>
          </a:prstGeom>
        </p:spPr>
      </p:pic>
    </p:spTree>
    <p:extLst>
      <p:ext uri="{BB962C8B-B14F-4D97-AF65-F5344CB8AC3E}">
        <p14:creationId xmlns:p14="http://schemas.microsoft.com/office/powerpoint/2010/main" val="3666557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B926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1755</TotalTime>
  <Words>1787</Words>
  <Application>Microsoft Office PowerPoint</Application>
  <PresentationFormat>Custom</PresentationFormat>
  <Paragraphs>178</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Aptos</vt:lpstr>
      <vt:lpstr>Arial</vt:lpstr>
      <vt:lpstr>Calibri</vt:lpstr>
      <vt:lpstr>Georgia</vt:lpstr>
      <vt:lpstr>Times New 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ShawEnergi</dc:title>
  <dc:creator>Harry Murray</dc:creator>
  <cp:lastModifiedBy>Georgia Mary Anne Clarke</cp:lastModifiedBy>
  <cp:revision>60</cp:revision>
  <dcterms:created xsi:type="dcterms:W3CDTF">2024-11-10T11:45:42Z</dcterms:created>
  <dcterms:modified xsi:type="dcterms:W3CDTF">2026-03-16T10:57:32Z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2024-11-07T00:00:00Z</vt:filetime>
  </property>
  <property fmtid="{D5CDD505-2E9C-101B-9397-08002B2CF9AE}" pid="3" name="Creator">
    <vt:lpwstr>Microsoft® PowerPoint® for Microsoft 365</vt:lpwstr>
  </property>
  <property fmtid="{D5CDD505-2E9C-101B-9397-08002B2CF9AE}" pid="4" name="LastSaved">
    <vt:filetime>2024-11-10T00:00:00Z</vt:filetime>
  </property>
  <property fmtid="{D5CDD505-2E9C-101B-9397-08002B2CF9AE}" pid="5" name="Producer">
    <vt:lpwstr>Microsoft® PowerPoint® for Microsoft 365</vt:lpwstr>
  </property>
</Properties>
</file>